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24"/>
  </p:notesMasterIdLst>
  <p:handoutMasterIdLst>
    <p:handoutMasterId r:id="rId25"/>
  </p:handoutMasterIdLst>
  <p:sldIdLst>
    <p:sldId id="256" r:id="rId3"/>
    <p:sldId id="257" r:id="rId4"/>
    <p:sldId id="261"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B4DFBF-23CC-4523-8DD5-D6F0EB7DD773}">
          <p14:sldIdLst>
            <p14:sldId id="256"/>
            <p14:sldId id="257"/>
          </p14:sldIdLst>
        </p14:section>
        <p14:section name="Untitled Section" id="{BDDBA979-8F28-498B-9E00-CF7349940402}">
          <p14:sldIdLst>
            <p14:sldId id="261"/>
            <p14:sldId id="267"/>
            <p14:sldId id="268"/>
            <p14:sldId id="269"/>
            <p14:sldId id="270"/>
            <p14:sldId id="271"/>
            <p14:sldId id="272"/>
            <p14:sldId id="273"/>
            <p14:sldId id="274"/>
            <p14:sldId id="275"/>
            <p14:sldId id="276"/>
            <p14:sldId id="277"/>
            <p14:sldId id="278"/>
            <p14:sldId id="279"/>
            <p14:sldId id="280"/>
            <p14:sldId id="281"/>
            <p14:sldId id="282"/>
            <p14:sldId id="283"/>
            <p14:sldId id="28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8603FDC-E32A-4AB5-989C-0864C3EAD2B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85" d="100"/>
          <a:sy n="85" d="100"/>
        </p:scale>
        <p:origin x="96" y="1236"/>
      </p:cViewPr>
      <p:guideLst>
        <p:guide orient="horz" pos="2160"/>
        <p:guide pos="3840"/>
      </p:guideLst>
    </p:cSldViewPr>
  </p:slideViewPr>
  <p:notesTextViewPr>
    <p:cViewPr>
      <p:scale>
        <a:sx n="3" d="2"/>
        <a:sy n="3" d="2"/>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7/10/2017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7/10/2017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sky"/>
          <p:cNvSpPr/>
          <p:nvPr/>
        </p:nvSpPr>
        <p:spPr>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4E5243-F52A-4D37-9694-EB26C6C31910}" type="datetime1">
              <a:rPr lang="en-US"/>
              <a:t>7/10/2017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A77B6E1-634A-48DC-9E8B-D894023267EF}" type="datetime1">
              <a:rPr lang="en-US"/>
              <a:t>7/10/2017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2D3E9E-A95C-48F2-B4BF-A71542E0BE9A}" type="datetime1">
              <a:rPr lang="en-US"/>
              <a:t>7/10/2017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0F84E2-2D7A-43CF-AC90-352A289A783A}" type="datetime1">
              <a:rPr lang="en-US"/>
              <a:t>7/10/2017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2952B5-7A2F-4CC8-B7CE-9234E21C2837}" type="datetime1">
              <a:rPr lang="en-US"/>
              <a:t>7/10/2017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1DA07A-9201-4B4B-BAF2-015AFA30F520}" type="datetime1">
              <a:rPr lang="en-US"/>
              <a:t>7/10/2017</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7/10/2017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2" name="Date Placeholder 1"/>
          <p:cNvSpPr>
            <a:spLocks noGrp="1"/>
          </p:cNvSpPr>
          <p:nvPr>
            <p:ph type="dt" sz="half" idx="10"/>
          </p:nvPr>
        </p:nvSpPr>
        <p:spPr/>
        <p:txBody>
          <a:bodyPr/>
          <a:lstStyle/>
          <a:p>
            <a:fld id="{8DDF5F92-E675-4B36-9A60-69A962A68675}" type="datetime1">
              <a:rPr lang="en-US"/>
              <a:t>7/10/2017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F6E2C9B-5FA2-460D-9BE7-B0812FC2A6FF}" type="datetime1">
              <a:rPr lang="en-US"/>
              <a:t>7/10/2017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374940-A916-4C8B-9648-02A2D3898F9E}" type="datetime1">
              <a:rPr lang="en-US"/>
              <a:t>7/10/2017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8" name="water3"/>
          <p:cNvSpPr/>
          <p:nvPr/>
        </p:nvSpPr>
        <p:spPr>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800" cap="all" baseline="0">
                <a:solidFill>
                  <a:schemeClr val="tx1"/>
                </a:solidFill>
              </a:defRPr>
            </a:lvl1pPr>
          </a:lstStyle>
          <a:p>
            <a:fld id="{5586B75A-687E-405C-8A0B-8D00578BA2C3}" type="datetime1">
              <a:rPr lang="en-US"/>
              <a:pPr/>
              <a:t>7/10/2017</a:t>
            </a:fld>
            <a:endParaRPr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cap="all" baseline="0">
                <a:solidFill>
                  <a:schemeClr val="tx1"/>
                </a:solidFill>
              </a:defRPr>
            </a:lvl1pPr>
          </a:lstStyle>
          <a:p>
            <a:fld id="{4FAB73BC-B049-4115-A692-8D63A059BFB8}" type="slidenum">
              <a:rPr/>
              <a:pPr/>
              <a:t>‹#›</a:t>
            </a:fld>
            <a:endParaRPr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elpx.adobe.com/camera-raw/kb/camera-raw-plug-supported-cameras.html" TargetMode="External"/><Relationship Id="rId2" Type="http://schemas.openxmlformats.org/officeDocument/2006/relationships/hyperlink" Target="http://www.adobe.com/au/creativecloud/photography/basics.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gimp.org/"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gif"/><Relationship Id="rId9"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9.JPG"/><Relationship Id="rId7" Type="http://schemas.openxmlformats.org/officeDocument/2006/relationships/image" Target="../media/image16.JP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Processing for Absolute Beginners</a:t>
            </a:r>
            <a:endParaRPr lang="en-US" dirty="0"/>
          </a:p>
        </p:txBody>
      </p:sp>
      <p:sp>
        <p:nvSpPr>
          <p:cNvPr id="3" name="Subtitle 2"/>
          <p:cNvSpPr>
            <a:spLocks noGrp="1"/>
          </p:cNvSpPr>
          <p:nvPr>
            <p:ph type="subTitle" idx="1"/>
          </p:nvPr>
        </p:nvSpPr>
        <p:spPr/>
        <p:txBody>
          <a:bodyPr/>
          <a:lstStyle/>
          <a:p>
            <a:r>
              <a:rPr lang="en-US" dirty="0" smtClean="0"/>
              <a:t>Session One</a:t>
            </a:r>
            <a:endParaRPr lang="en-US" dirty="0"/>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Getting raw files onto a computer?</a:t>
            </a:r>
            <a:endParaRPr lang="en-US" sz="4400" dirty="0"/>
          </a:p>
        </p:txBody>
      </p:sp>
      <p:sp>
        <p:nvSpPr>
          <p:cNvPr id="6" name="Content Placeholder 2"/>
          <p:cNvSpPr txBox="1">
            <a:spLocks/>
          </p:cNvSpPr>
          <p:nvPr/>
        </p:nvSpPr>
        <p:spPr>
          <a:xfrm>
            <a:off x="550506" y="1007706"/>
            <a:ext cx="10758196" cy="5628764"/>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a:t>I</a:t>
            </a:r>
            <a:r>
              <a:rPr lang="en-AU" sz="1200" dirty="0" smtClean="0"/>
              <a:t>t is at this point that most people will give up but in reality they are really just using the wrong approach.</a:t>
            </a:r>
          </a:p>
          <a:p>
            <a:pPr marL="45720" indent="0">
              <a:buNone/>
            </a:pPr>
            <a:r>
              <a:rPr lang="en-AU" sz="1200" dirty="0" smtClean="0"/>
              <a:t>NOTE* The average windows computer has no idea what to do with a raw file so it will display the window shown on the last slide in an attempt to try and open the file. The computer requires a ‘driver’ which when downloaded and installed will instruct the computer on what the file is and how to display it. Some later computers with later operating systems may well already have these instructions installed.</a:t>
            </a:r>
          </a:p>
          <a:p>
            <a:pPr marL="45720" indent="0">
              <a:buNone/>
            </a:pPr>
            <a:r>
              <a:rPr lang="en-AU" sz="1200" dirty="0" smtClean="0"/>
              <a:t>However, whether Windows knows what to do with the raw file or not is of no concern because with the exception of moving files around, there is no reason for Windows to open these files.</a:t>
            </a:r>
          </a:p>
          <a:p>
            <a:pPr marL="45720" indent="0">
              <a:buNone/>
            </a:pPr>
            <a:r>
              <a:rPr lang="en-AU" sz="1200" b="1" u="sng" dirty="0" smtClean="0"/>
              <a:t>So, what do we need to do to manage these files?</a:t>
            </a:r>
          </a:p>
          <a:p>
            <a:pPr marL="45720" indent="0">
              <a:buNone/>
            </a:pPr>
            <a:r>
              <a:rPr lang="en-AU" sz="1200" dirty="0" smtClean="0"/>
              <a:t>Your camera came with software to manage raw files, Canon has a program called Digital Photo Professional and every manufacturer has their own all designed to work with raw files. However, luckily for us Adobe has software that will allow you to not only view the raw files as images but, you can also edit them as well.</a:t>
            </a:r>
          </a:p>
          <a:p>
            <a:pPr marL="45720" indent="0">
              <a:buNone/>
            </a:pPr>
            <a:r>
              <a:rPr lang="en-AU" sz="1200" dirty="0" smtClean="0"/>
              <a:t>However, there is a problem if your Adobe software precedes your camera. It is extremely likely in this case that it won’t be able to view that cameras raw files. Your options are either to update your software or if it is too old and is no longer supported then you will need to use the software that came with your camera. </a:t>
            </a:r>
          </a:p>
          <a:p>
            <a:pPr marL="45720" indent="0">
              <a:buNone/>
            </a:pPr>
            <a:r>
              <a:rPr lang="en-AU" sz="1200" dirty="0" smtClean="0"/>
              <a:t>One other option is to process your raw files to a format that Adobe can recognise such as DNG or TIFF but this is starting to become too difficult to manage when you are first starting your Post Processing journey. Especially if you are not really computer savvy, my advice is to pay the Adobe annual subscription and all will be much easier.</a:t>
            </a:r>
          </a:p>
          <a:p>
            <a:pPr marL="45720" indent="0">
              <a:buNone/>
            </a:pPr>
            <a:r>
              <a:rPr lang="en-AU" sz="1200" dirty="0">
                <a:hlinkClick r:id="rId2"/>
              </a:rPr>
              <a:t>http://</a:t>
            </a:r>
            <a:r>
              <a:rPr lang="en-AU" sz="1200" dirty="0" smtClean="0">
                <a:hlinkClick r:id="rId2"/>
              </a:rPr>
              <a:t>www.adobe.com/au/creativecloud/photography/basics.html</a:t>
            </a:r>
            <a:r>
              <a:rPr lang="en-AU" sz="1200" dirty="0" smtClean="0"/>
              <a:t> </a:t>
            </a:r>
          </a:p>
          <a:p>
            <a:pPr marL="45720" indent="0">
              <a:buNone/>
            </a:pPr>
            <a:r>
              <a:rPr lang="en-AU" sz="1200" dirty="0" smtClean="0"/>
              <a:t>In case you want to persevere with your older software, the link below has a list of supported cameras and the version of Adobe Camera Raw or LightRoom that you need installed to show your cameras raw files:</a:t>
            </a:r>
          </a:p>
          <a:p>
            <a:pPr marL="45720" indent="0">
              <a:buNone/>
            </a:pPr>
            <a:r>
              <a:rPr lang="en-AU" sz="1200" dirty="0">
                <a:hlinkClick r:id="rId3"/>
              </a:rPr>
              <a:t>https://</a:t>
            </a:r>
            <a:r>
              <a:rPr lang="en-AU" sz="1200" dirty="0" smtClean="0">
                <a:hlinkClick r:id="rId3"/>
              </a:rPr>
              <a:t>helpx.adobe.com/camera-raw/kb/camera-raw-plug-supported-cameras.html</a:t>
            </a:r>
            <a:r>
              <a:rPr lang="en-AU" sz="1200" dirty="0" smtClean="0"/>
              <a:t> </a:t>
            </a:r>
          </a:p>
          <a:p>
            <a:pPr marL="45720" indent="0">
              <a:buNone/>
            </a:pPr>
            <a:r>
              <a:rPr lang="en-AU" sz="1200" dirty="0" smtClean="0"/>
              <a:t>These are the versions for my camera - EOS-5D </a:t>
            </a:r>
            <a:r>
              <a:rPr lang="en-AU" sz="1200" dirty="0"/>
              <a:t>Mark </a:t>
            </a:r>
            <a:r>
              <a:rPr lang="en-AU" sz="1200" dirty="0" smtClean="0"/>
              <a:t>III ACR = v7.1 LR = v4.1</a:t>
            </a:r>
          </a:p>
          <a:p>
            <a:pPr marL="45720" indent="0">
              <a:buNone/>
            </a:pPr>
            <a:endParaRPr lang="en-AU" sz="1200" dirty="0" smtClean="0"/>
          </a:p>
          <a:p>
            <a:pPr marL="45720" indent="0">
              <a:buNone/>
            </a:pPr>
            <a:endParaRPr lang="en-AU" sz="1200" dirty="0" smtClean="0"/>
          </a:p>
          <a:p>
            <a:pPr marL="45720" indent="0">
              <a:buNone/>
            </a:pPr>
            <a:endParaRPr lang="en-AU" sz="1200" dirty="0" smtClean="0"/>
          </a:p>
          <a:p>
            <a:pPr marL="45720" indent="0">
              <a:buNone/>
            </a:pPr>
            <a:endParaRPr lang="en-AU" sz="1200" dirty="0" smtClean="0"/>
          </a:p>
          <a:p>
            <a:pPr marL="45720" indent="0">
              <a:buNone/>
            </a:pPr>
            <a:r>
              <a:rPr lang="en-AU" sz="1200" dirty="0" smtClean="0"/>
              <a:t> </a:t>
            </a:r>
          </a:p>
          <a:p>
            <a:pPr marL="45720" indent="0">
              <a:buNone/>
            </a:pPr>
            <a:endParaRPr lang="en-US" sz="1200" dirty="0" smtClean="0"/>
          </a:p>
        </p:txBody>
      </p:sp>
    </p:spTree>
    <p:extLst>
      <p:ext uri="{BB962C8B-B14F-4D97-AF65-F5344CB8AC3E}">
        <p14:creationId xmlns:p14="http://schemas.microsoft.com/office/powerpoint/2010/main" val="360932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fade">
                                      <p:cBhvr>
                                        <p:cTn id="70" dur="1000"/>
                                        <p:tgtEl>
                                          <p:spTgt spid="6">
                                            <p:txEl>
                                              <p:pRg st="8" end="8"/>
                                            </p:txEl>
                                          </p:spTgt>
                                        </p:tgtEl>
                                      </p:cBhvr>
                                    </p:animEffect>
                                    <p:anim calcmode="lin" valueType="num">
                                      <p:cBhvr>
                                        <p:cTn id="7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1000"/>
                                        <p:tgtEl>
                                          <p:spTgt spid="6">
                                            <p:txEl>
                                              <p:pRg st="9" end="9"/>
                                            </p:txEl>
                                          </p:spTgt>
                                        </p:tgtEl>
                                      </p:cBhvr>
                                    </p:animEffect>
                                    <p:anim calcmode="lin" valueType="num">
                                      <p:cBhvr>
                                        <p:cTn id="7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0" end="10"/>
                                            </p:txEl>
                                          </p:spTgt>
                                        </p:tgtEl>
                                        <p:attrNameLst>
                                          <p:attrName>style.visibility</p:attrName>
                                        </p:attrNameLst>
                                      </p:cBhvr>
                                      <p:to>
                                        <p:strVal val="visible"/>
                                      </p:to>
                                    </p:set>
                                    <p:animEffect transition="in" filter="fade">
                                      <p:cBhvr>
                                        <p:cTn id="84" dur="1000"/>
                                        <p:tgtEl>
                                          <p:spTgt spid="6">
                                            <p:txEl>
                                              <p:pRg st="10" end="10"/>
                                            </p:txEl>
                                          </p:spTgt>
                                        </p:tgtEl>
                                      </p:cBhvr>
                                    </p:animEffect>
                                    <p:anim calcmode="lin" valueType="num">
                                      <p:cBhvr>
                                        <p:cTn id="8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Getting image storage right?</a:t>
            </a:r>
            <a:endParaRPr lang="en-US" sz="4400" dirty="0"/>
          </a:p>
        </p:txBody>
      </p:sp>
      <p:sp>
        <p:nvSpPr>
          <p:cNvPr id="6" name="Content Placeholder 2"/>
          <p:cNvSpPr txBox="1">
            <a:spLocks/>
          </p:cNvSpPr>
          <p:nvPr/>
        </p:nvSpPr>
        <p:spPr>
          <a:xfrm>
            <a:off x="550506" y="1250302"/>
            <a:ext cx="10758196" cy="5131644"/>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a:t>B</a:t>
            </a:r>
            <a:r>
              <a:rPr lang="en-AU" sz="1200" dirty="0" smtClean="0"/>
              <a:t>efore we move on to Adobe software, I want to touch on storing your images effectively on your computer.</a:t>
            </a:r>
          </a:p>
          <a:p>
            <a:pPr marL="45720" indent="0">
              <a:buNone/>
            </a:pPr>
            <a:r>
              <a:rPr lang="en-AU" sz="1200" dirty="0" smtClean="0"/>
              <a:t>What this means is the folders you create for storing your images, this is regardless of what software you will use.</a:t>
            </a:r>
          </a:p>
          <a:p>
            <a:pPr marL="45720" indent="0">
              <a:buNone/>
            </a:pPr>
            <a:r>
              <a:rPr lang="en-AU" sz="1200" dirty="0" smtClean="0"/>
              <a:t>When I first started with photography it was easy, I kept all my negatives in a shoe-box. Today, images are stored on a computer and because we don’t have to buy film and pay for processing we potentially have thousands of images in hundreds of folders. </a:t>
            </a:r>
          </a:p>
          <a:p>
            <a:pPr marL="45720" indent="0">
              <a:buNone/>
            </a:pPr>
            <a:r>
              <a:rPr lang="en-AU" sz="1200" dirty="0" smtClean="0"/>
              <a:t>To add insult to injury, when we post produce images we potentially create and edited file which is larger than the original and then a JPEG copy to post onto our Flickr page etc. So that’s now three different versions of the same image.</a:t>
            </a:r>
          </a:p>
          <a:p>
            <a:pPr marL="45720" indent="0">
              <a:buNone/>
            </a:pPr>
            <a:r>
              <a:rPr lang="en-AU" sz="1200" dirty="0" smtClean="0"/>
              <a:t>Whilst it may not seem that much of an issue when you first start photography, I can assure you that you will amass thousands of images and the key issues are finding them again and then picking out the edited ones when you need them.</a:t>
            </a:r>
          </a:p>
          <a:p>
            <a:pPr marL="45720" indent="0">
              <a:buNone/>
            </a:pPr>
            <a:r>
              <a:rPr lang="en-AU" sz="1200" dirty="0" smtClean="0"/>
              <a:t>Don’t worry too much because there are processes to help us with that however, if you don’t store your files in an organised well structured manner from the start then you are going to struggle further down the track.</a:t>
            </a:r>
          </a:p>
          <a:p>
            <a:pPr marL="45720" indent="0">
              <a:buNone/>
            </a:pPr>
            <a:r>
              <a:rPr lang="en-AU" sz="1200" b="1" u="sng" dirty="0" smtClean="0"/>
              <a:t>Where I went wrong</a:t>
            </a:r>
          </a:p>
          <a:p>
            <a:pPr marL="45720" indent="0">
              <a:buNone/>
            </a:pPr>
            <a:r>
              <a:rPr lang="en-AU" sz="1200" dirty="0" smtClean="0"/>
              <a:t>When I first started storing images I thought it was a great idea to use the date I took the images for the folder name and then store all of the folders I created would be stored within a higher folder called ‘Image Store’. </a:t>
            </a:r>
          </a:p>
          <a:p>
            <a:pPr marL="45720" indent="0">
              <a:buNone/>
            </a:pPr>
            <a:r>
              <a:rPr lang="en-AU" sz="1200" dirty="0" smtClean="0"/>
              <a:t>I then started to give the individual images within these folders that I’d edited, titles such as ‘Botanical Gardens’ or ‘Birthday Party’ etc.</a:t>
            </a:r>
          </a:p>
          <a:p>
            <a:pPr marL="45720" indent="0">
              <a:buNone/>
            </a:pPr>
            <a:r>
              <a:rPr lang="en-AU" sz="1200" dirty="0" smtClean="0"/>
              <a:t>This worked wonderfully, for a while but it soon became apparent that my image names could have had one or two names such as ‘Group Shot, Botanical Gardens’ etc. I also noticed at I had an ever increasing number of folders because the date never repeats itself.</a:t>
            </a:r>
          </a:p>
          <a:p>
            <a:pPr marL="45720" indent="0">
              <a:buNone/>
            </a:pPr>
            <a:r>
              <a:rPr lang="en-AU" sz="1200" dirty="0" smtClean="0"/>
              <a:t>So what should I do????</a:t>
            </a:r>
          </a:p>
          <a:p>
            <a:pPr marL="45720" indent="0">
              <a:buNone/>
            </a:pPr>
            <a:endParaRPr lang="en-AU" sz="1200" dirty="0" smtClean="0"/>
          </a:p>
          <a:p>
            <a:pPr marL="45720" indent="0">
              <a:buNone/>
            </a:pPr>
            <a:endParaRPr lang="en-AU" sz="1200" dirty="0" smtClean="0"/>
          </a:p>
          <a:p>
            <a:pPr marL="45720" indent="0">
              <a:buNone/>
            </a:pPr>
            <a:r>
              <a:rPr lang="en-AU" sz="1200" dirty="0" smtClean="0"/>
              <a:t> </a:t>
            </a:r>
          </a:p>
          <a:p>
            <a:pPr marL="45720" indent="0">
              <a:buNone/>
            </a:pPr>
            <a:endParaRPr lang="en-US" sz="1200" dirty="0" smtClean="0"/>
          </a:p>
        </p:txBody>
      </p:sp>
    </p:spTree>
    <p:extLst>
      <p:ext uri="{BB962C8B-B14F-4D97-AF65-F5344CB8AC3E}">
        <p14:creationId xmlns:p14="http://schemas.microsoft.com/office/powerpoint/2010/main" val="18827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fade">
                                      <p:cBhvr>
                                        <p:cTn id="70" dur="1000"/>
                                        <p:tgtEl>
                                          <p:spTgt spid="6">
                                            <p:txEl>
                                              <p:pRg st="8" end="8"/>
                                            </p:txEl>
                                          </p:spTgt>
                                        </p:tgtEl>
                                      </p:cBhvr>
                                    </p:animEffect>
                                    <p:anim calcmode="lin" valueType="num">
                                      <p:cBhvr>
                                        <p:cTn id="7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1000"/>
                                        <p:tgtEl>
                                          <p:spTgt spid="6">
                                            <p:txEl>
                                              <p:pRg st="9" end="9"/>
                                            </p:txEl>
                                          </p:spTgt>
                                        </p:tgtEl>
                                      </p:cBhvr>
                                    </p:animEffect>
                                    <p:anim calcmode="lin" valueType="num">
                                      <p:cBhvr>
                                        <p:cTn id="7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0" end="10"/>
                                            </p:txEl>
                                          </p:spTgt>
                                        </p:tgtEl>
                                        <p:attrNameLst>
                                          <p:attrName>style.visibility</p:attrName>
                                        </p:attrNameLst>
                                      </p:cBhvr>
                                      <p:to>
                                        <p:strVal val="visible"/>
                                      </p:to>
                                    </p:set>
                                    <p:animEffect transition="in" filter="fade">
                                      <p:cBhvr>
                                        <p:cTn id="84" dur="1000"/>
                                        <p:tgtEl>
                                          <p:spTgt spid="6">
                                            <p:txEl>
                                              <p:pRg st="10" end="10"/>
                                            </p:txEl>
                                          </p:spTgt>
                                        </p:tgtEl>
                                      </p:cBhvr>
                                    </p:animEffect>
                                    <p:anim calcmode="lin" valueType="num">
                                      <p:cBhvr>
                                        <p:cTn id="8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Getting image storage right?</a:t>
            </a:r>
            <a:endParaRPr lang="en-US" sz="4400" dirty="0"/>
          </a:p>
        </p:txBody>
      </p:sp>
      <p:sp>
        <p:nvSpPr>
          <p:cNvPr id="6" name="Content Placeholder 2"/>
          <p:cNvSpPr txBox="1">
            <a:spLocks/>
          </p:cNvSpPr>
          <p:nvPr/>
        </p:nvSpPr>
        <p:spPr>
          <a:xfrm>
            <a:off x="550506" y="1250302"/>
            <a:ext cx="10758196" cy="5131644"/>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smtClean="0"/>
              <a:t>I deliberated this problem for a while and I concluded that I had better start with the folder structure and then decide on image titles later.</a:t>
            </a:r>
          </a:p>
          <a:p>
            <a:pPr marL="45720" indent="0">
              <a:buNone/>
            </a:pPr>
            <a:r>
              <a:rPr lang="en-AU" sz="1200" u="sng" dirty="0" smtClean="0"/>
              <a:t>So here is what I did with folders:</a:t>
            </a:r>
          </a:p>
          <a:p>
            <a:pPr>
              <a:buAutoNum type="arabicPeriod"/>
            </a:pPr>
            <a:r>
              <a:rPr lang="en-AU" sz="1200" dirty="0" smtClean="0"/>
              <a:t>I created a main storage folder and called it ‘Photographic Storage’.</a:t>
            </a:r>
          </a:p>
          <a:p>
            <a:pPr>
              <a:buAutoNum type="arabicPeriod"/>
            </a:pPr>
            <a:r>
              <a:rPr lang="en-AU" sz="1200" dirty="0" smtClean="0"/>
              <a:t>I then created 100 sub folders titled ‘Images IMG_0001 – 0100’, ‘Images IMG_0101 – 0200’ and so on up to ‘Images IMG_9901 – 10000’. These folders coincided with the naming convention used by Canon cameras which create image file names from 0001 – 9999 and then starts again at 0001. I think you can see where this is going.</a:t>
            </a:r>
          </a:p>
          <a:p>
            <a:pPr>
              <a:buAutoNum type="arabicPeriod"/>
            </a:pPr>
            <a:r>
              <a:rPr lang="en-AU" sz="1200" dirty="0" smtClean="0"/>
              <a:t>I then created a second storage folder titled ‘Images to Sort’.</a:t>
            </a:r>
          </a:p>
          <a:p>
            <a:pPr marL="45720" indent="0">
              <a:buNone/>
            </a:pPr>
            <a:r>
              <a:rPr lang="en-AU" sz="1200" u="sng" dirty="0" smtClean="0"/>
              <a:t>Here is what I did with filenames:</a:t>
            </a:r>
          </a:p>
          <a:p>
            <a:pPr>
              <a:buAutoNum type="arabicPeriod"/>
            </a:pPr>
            <a:r>
              <a:rPr lang="en-AU" sz="1200" dirty="0" smtClean="0"/>
              <a:t>I just left them as they came out of the camera.</a:t>
            </a:r>
          </a:p>
          <a:p>
            <a:pPr marL="45720" indent="0">
              <a:buNone/>
            </a:pPr>
            <a:endParaRPr lang="en-AU" sz="1200" dirty="0" smtClean="0"/>
          </a:p>
          <a:p>
            <a:pPr marL="45720" indent="0">
              <a:buNone/>
            </a:pPr>
            <a:endParaRPr lang="en-AU" sz="1200" dirty="0"/>
          </a:p>
          <a:p>
            <a:pPr marL="45720" indent="0">
              <a:buNone/>
            </a:pPr>
            <a:r>
              <a:rPr lang="en-AU" sz="1200" dirty="0" smtClean="0"/>
              <a:t>So, before I am bombarded with questions about how do you find your images, let’s talk about workflows……..</a:t>
            </a:r>
          </a:p>
          <a:p>
            <a:pPr>
              <a:buAutoNum type="arabicPeriod"/>
            </a:pPr>
            <a:endParaRPr lang="en-AU" sz="1200" dirty="0" smtClean="0"/>
          </a:p>
          <a:p>
            <a:pPr>
              <a:buAutoNum type="arabicPeriod"/>
            </a:pPr>
            <a:endParaRPr lang="en-AU" sz="1200" dirty="0" smtClean="0"/>
          </a:p>
          <a:p>
            <a:pPr marL="45720" indent="0">
              <a:buNone/>
            </a:pPr>
            <a:endParaRPr lang="en-AU" sz="1200" dirty="0" smtClean="0"/>
          </a:p>
          <a:p>
            <a:pPr marL="45720" indent="0">
              <a:buNone/>
            </a:pPr>
            <a:r>
              <a:rPr lang="en-AU" sz="1200" dirty="0" smtClean="0"/>
              <a:t> </a:t>
            </a:r>
          </a:p>
          <a:p>
            <a:pPr marL="45720" indent="0">
              <a:buNone/>
            </a:pPr>
            <a:endParaRPr lang="en-US" sz="1200" dirty="0" smtClean="0"/>
          </a:p>
        </p:txBody>
      </p:sp>
    </p:spTree>
    <p:extLst>
      <p:ext uri="{BB962C8B-B14F-4D97-AF65-F5344CB8AC3E}">
        <p14:creationId xmlns:p14="http://schemas.microsoft.com/office/powerpoint/2010/main" val="410629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Workflows?</a:t>
            </a:r>
            <a:endParaRPr lang="en-US" sz="4400" dirty="0"/>
          </a:p>
        </p:txBody>
      </p:sp>
      <p:sp>
        <p:nvSpPr>
          <p:cNvPr id="6" name="Content Placeholder 2"/>
          <p:cNvSpPr txBox="1">
            <a:spLocks/>
          </p:cNvSpPr>
          <p:nvPr/>
        </p:nvSpPr>
        <p:spPr>
          <a:xfrm>
            <a:off x="550506" y="1007706"/>
            <a:ext cx="10758196" cy="5506216"/>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smtClean="0"/>
              <a:t>Please Note* Before I start with workflows, please note that we will be looking at some of the terms such as keywords and processes like get my images from camera, in more depth in the coming weeks.</a:t>
            </a:r>
          </a:p>
          <a:p>
            <a:pPr marL="45720" indent="0">
              <a:buNone/>
            </a:pPr>
            <a:r>
              <a:rPr lang="en-AU" sz="1200" dirty="0" smtClean="0"/>
              <a:t>So here is my workflow:</a:t>
            </a:r>
          </a:p>
          <a:p>
            <a:pPr>
              <a:buFont typeface="+mj-lt"/>
              <a:buAutoNum type="arabicPeriod"/>
            </a:pPr>
            <a:r>
              <a:rPr lang="en-AU" sz="1200" dirty="0" smtClean="0"/>
              <a:t>I take my pictures and return home.</a:t>
            </a:r>
          </a:p>
          <a:p>
            <a:pPr>
              <a:buFont typeface="+mj-lt"/>
              <a:buAutoNum type="arabicPeriod"/>
            </a:pPr>
            <a:r>
              <a:rPr lang="en-AU" sz="1200" dirty="0" smtClean="0"/>
              <a:t>I remove the battery from my camera and put it on charge and insert a fully charged spare.</a:t>
            </a:r>
          </a:p>
          <a:p>
            <a:pPr>
              <a:buFont typeface="+mj-lt"/>
              <a:buAutoNum type="arabicPeriod"/>
            </a:pPr>
            <a:r>
              <a:rPr lang="en-AU" sz="1200" dirty="0" smtClean="0"/>
              <a:t>I remove the memory card from my camera and plug it into a card reader.</a:t>
            </a:r>
          </a:p>
          <a:p>
            <a:pPr>
              <a:buFont typeface="+mj-lt"/>
              <a:buAutoNum type="arabicPeriod"/>
            </a:pPr>
            <a:r>
              <a:rPr lang="en-AU" sz="1200" dirty="0" smtClean="0"/>
              <a:t>I open Adobe Bridge on my computer and open the ‘Get Photos from Camera’ window.</a:t>
            </a:r>
          </a:p>
          <a:p>
            <a:pPr>
              <a:buFont typeface="+mj-lt"/>
              <a:buAutoNum type="arabicPeriod"/>
            </a:pPr>
            <a:r>
              <a:rPr lang="en-AU" sz="1200" dirty="0" smtClean="0"/>
              <a:t>In this window I point it at my ‘Images to Sort’ folder and specify the folder name where the images will be transferred to which is usually where I have been for e.g. Melbourne Zoo. I ensure that my copyright information is added to all of the files and tick the box ‘delete originals’ and click ‘get media’.</a:t>
            </a:r>
          </a:p>
          <a:p>
            <a:pPr>
              <a:buFont typeface="+mj-lt"/>
              <a:buAutoNum type="arabicPeriod"/>
            </a:pPr>
            <a:r>
              <a:rPr lang="en-AU" sz="1200" dirty="0" smtClean="0"/>
              <a:t>Once the files are transferred and the originals have been deleted I put the card back into the camera and format the card.</a:t>
            </a:r>
          </a:p>
          <a:p>
            <a:pPr>
              <a:buFont typeface="+mj-lt"/>
              <a:buAutoNum type="arabicPeriod"/>
            </a:pPr>
            <a:r>
              <a:rPr lang="en-AU" sz="1200" dirty="0" smtClean="0"/>
              <a:t>The camera is then cleaned if required and then returned to the bag ready to go on the next shoot.</a:t>
            </a:r>
          </a:p>
          <a:p>
            <a:pPr>
              <a:buFont typeface="+mj-lt"/>
              <a:buAutoNum type="arabicPeriod"/>
            </a:pPr>
            <a:r>
              <a:rPr lang="en-AU" sz="1200" dirty="0" smtClean="0"/>
              <a:t>The original battery once charged is also returned to the bag.</a:t>
            </a:r>
          </a:p>
          <a:p>
            <a:pPr>
              <a:buFont typeface="+mj-lt"/>
              <a:buAutoNum type="arabicPeriod"/>
            </a:pPr>
            <a:r>
              <a:rPr lang="en-AU" sz="1200" dirty="0" smtClean="0"/>
              <a:t>If I edit any images, the original file and any modified or copies are moved to the relevant folder within the ‘Photographic Storage’ folder. I always keep all of the files together in the same location.</a:t>
            </a:r>
          </a:p>
          <a:p>
            <a:pPr marL="45720" indent="0">
              <a:buNone/>
            </a:pPr>
            <a:r>
              <a:rPr lang="en-AU" sz="1200" b="1" dirty="0"/>
              <a:t>N</a:t>
            </a:r>
            <a:r>
              <a:rPr lang="en-AU" sz="1200" b="1" dirty="0" smtClean="0"/>
              <a:t>ote on duplicate files*</a:t>
            </a:r>
            <a:r>
              <a:rPr lang="en-AU" sz="1200" dirty="0" smtClean="0"/>
              <a:t> Obviously this method means that there will inevitably be some file duplication, Windows 7 tells me immediately if there is a duplicate file and gives me the option to save both files. If this happens Windows will rename the second file with a (1) in the filename. I do this manually because there is a slight chance of overwriting another file if you click the wrong box on the windows option box. </a:t>
            </a:r>
          </a:p>
          <a:p>
            <a:pPr marL="45720" indent="0">
              <a:buNone/>
            </a:pPr>
            <a:endParaRPr lang="en-AU" sz="1200" dirty="0" smtClean="0"/>
          </a:p>
          <a:p>
            <a:pPr marL="45720" indent="0">
              <a:buNone/>
            </a:pPr>
            <a:endParaRPr lang="en-AU" sz="1200" dirty="0" smtClean="0"/>
          </a:p>
          <a:p>
            <a:pPr marL="45720" indent="0">
              <a:buNone/>
            </a:pPr>
            <a:endParaRPr lang="en-AU" sz="1200" dirty="0" smtClean="0"/>
          </a:p>
          <a:p>
            <a:pPr marL="45720" indent="0">
              <a:buNone/>
            </a:pPr>
            <a:r>
              <a:rPr lang="en-AU" sz="1200" dirty="0" smtClean="0"/>
              <a:t> </a:t>
            </a:r>
          </a:p>
          <a:p>
            <a:pPr marL="45720" indent="0">
              <a:buNone/>
            </a:pPr>
            <a:endParaRPr lang="en-US" sz="1200" dirty="0" smtClean="0"/>
          </a:p>
        </p:txBody>
      </p:sp>
    </p:spTree>
    <p:extLst>
      <p:ext uri="{BB962C8B-B14F-4D97-AF65-F5344CB8AC3E}">
        <p14:creationId xmlns:p14="http://schemas.microsoft.com/office/powerpoint/2010/main" val="14385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fade">
                                      <p:cBhvr>
                                        <p:cTn id="70" dur="1000"/>
                                        <p:tgtEl>
                                          <p:spTgt spid="6">
                                            <p:txEl>
                                              <p:pRg st="8" end="8"/>
                                            </p:txEl>
                                          </p:spTgt>
                                        </p:tgtEl>
                                      </p:cBhvr>
                                    </p:animEffect>
                                    <p:anim calcmode="lin" valueType="num">
                                      <p:cBhvr>
                                        <p:cTn id="7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1000"/>
                                        <p:tgtEl>
                                          <p:spTgt spid="6">
                                            <p:txEl>
                                              <p:pRg st="9" end="9"/>
                                            </p:txEl>
                                          </p:spTgt>
                                        </p:tgtEl>
                                      </p:cBhvr>
                                    </p:animEffect>
                                    <p:anim calcmode="lin" valueType="num">
                                      <p:cBhvr>
                                        <p:cTn id="7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0" end="10"/>
                                            </p:txEl>
                                          </p:spTgt>
                                        </p:tgtEl>
                                        <p:attrNameLst>
                                          <p:attrName>style.visibility</p:attrName>
                                        </p:attrNameLst>
                                      </p:cBhvr>
                                      <p:to>
                                        <p:strVal val="visible"/>
                                      </p:to>
                                    </p:set>
                                    <p:animEffect transition="in" filter="fade">
                                      <p:cBhvr>
                                        <p:cTn id="84" dur="1000"/>
                                        <p:tgtEl>
                                          <p:spTgt spid="6">
                                            <p:txEl>
                                              <p:pRg st="10" end="10"/>
                                            </p:txEl>
                                          </p:spTgt>
                                        </p:tgtEl>
                                      </p:cBhvr>
                                    </p:animEffect>
                                    <p:anim calcmode="lin" valueType="num">
                                      <p:cBhvr>
                                        <p:cTn id="8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6">
                                            <p:txEl>
                                              <p:pRg st="11" end="11"/>
                                            </p:txEl>
                                          </p:spTgt>
                                        </p:tgtEl>
                                        <p:attrNameLst>
                                          <p:attrName>style.visibility</p:attrName>
                                        </p:attrNameLst>
                                      </p:cBhvr>
                                      <p:to>
                                        <p:strVal val="visible"/>
                                      </p:to>
                                    </p:set>
                                    <p:animEffect transition="in" filter="fade">
                                      <p:cBhvr>
                                        <p:cTn id="91" dur="1000"/>
                                        <p:tgtEl>
                                          <p:spTgt spid="6">
                                            <p:txEl>
                                              <p:pRg st="11" end="11"/>
                                            </p:txEl>
                                          </p:spTgt>
                                        </p:tgtEl>
                                      </p:cBhvr>
                                    </p:animEffect>
                                    <p:anim calcmode="lin" valueType="num">
                                      <p:cBhvr>
                                        <p:cTn id="9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First Steps.......</a:t>
            </a:r>
            <a:endParaRPr lang="en-US" sz="4400" dirty="0"/>
          </a:p>
        </p:txBody>
      </p:sp>
      <p:sp>
        <p:nvSpPr>
          <p:cNvPr id="6" name="Content Placeholder 2"/>
          <p:cNvSpPr txBox="1">
            <a:spLocks/>
          </p:cNvSpPr>
          <p:nvPr/>
        </p:nvSpPr>
        <p:spPr>
          <a:xfrm>
            <a:off x="550506" y="1007706"/>
            <a:ext cx="10758196" cy="5506216"/>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a:t>S</a:t>
            </a:r>
            <a:r>
              <a:rPr lang="en-AU" sz="1200" dirty="0" smtClean="0"/>
              <a:t>o we are now ready to begin some post processing steps but, let’s not run before we can walk.</a:t>
            </a:r>
          </a:p>
          <a:p>
            <a:pPr marL="45720" indent="0">
              <a:buNone/>
            </a:pPr>
            <a:r>
              <a:rPr lang="en-AU" sz="1200" dirty="0" smtClean="0"/>
              <a:t>We need to familiarise ourselves with the software that we will use to process our files regardless of whether they are JPEG or raw.</a:t>
            </a:r>
          </a:p>
          <a:p>
            <a:pPr marL="45720" indent="0">
              <a:buNone/>
            </a:pPr>
            <a:r>
              <a:rPr lang="en-AU" sz="1200" dirty="0" smtClean="0"/>
              <a:t>My post processing workflow uses three fundamental programs from Adobe:</a:t>
            </a:r>
          </a:p>
          <a:p>
            <a:pPr>
              <a:buAutoNum type="arabicPeriod"/>
            </a:pPr>
            <a:r>
              <a:rPr lang="en-AU" sz="1200" dirty="0" smtClean="0"/>
              <a:t>Adobe Bridge</a:t>
            </a:r>
          </a:p>
          <a:p>
            <a:pPr>
              <a:buAutoNum type="arabicPeriod"/>
            </a:pPr>
            <a:r>
              <a:rPr lang="en-AU" sz="1200" dirty="0" smtClean="0"/>
              <a:t>Adobe Camera Raw</a:t>
            </a:r>
          </a:p>
          <a:p>
            <a:pPr>
              <a:buAutoNum type="arabicPeriod"/>
            </a:pPr>
            <a:r>
              <a:rPr lang="en-AU" sz="1200" dirty="0" smtClean="0"/>
              <a:t>Adobe Photoshop</a:t>
            </a:r>
            <a:endParaRPr lang="en-AU" sz="1200" dirty="0"/>
          </a:p>
          <a:p>
            <a:pPr marL="45720" indent="0">
              <a:buNone/>
            </a:pPr>
            <a:r>
              <a:rPr lang="en-AU" sz="1200" dirty="0" smtClean="0"/>
              <a:t>I don’t use LightRoom, Photoshop Elements, Capture One, Picasa, GIMP, Corel Draw, Paint Shop Pro or Apple Draw etc. etc. etc.  I know a lot of people use LightRoom, some use Elements and some use other programs but, please do not be put off if you use a different program as many of the features and processes are completely transferable between applications. </a:t>
            </a:r>
          </a:p>
          <a:p>
            <a:pPr marL="45720" indent="0">
              <a:buNone/>
            </a:pPr>
            <a:r>
              <a:rPr lang="en-AU" sz="1200" dirty="0" smtClean="0"/>
              <a:t>Having said that, I have my own personal reasons for not using these ‘other’ programs especially LightRoom and this  always generates huge debates when discussed. Please don’t think that I’m trying to convert you all, please feel free to use whatever software you want. I just don’t think that LightRoom is a very intuitive program and find it convoluted and difficult to manage. I often use one phrase for LightRoom that sums it up for me and that is this:</a:t>
            </a:r>
          </a:p>
          <a:p>
            <a:pPr marL="45720" indent="0">
              <a:buNone/>
            </a:pPr>
            <a:r>
              <a:rPr lang="en-AU" sz="1200" dirty="0" smtClean="0"/>
              <a:t>There is a ‘Open in Photoshop’ button in LightRoom but you won’t find a ‘Open in LightRoom’ button in Photoshop and that is because Photoshop does not need LightRoom but, LR needs Photoshop to utilise its layers and masks.</a:t>
            </a:r>
          </a:p>
          <a:p>
            <a:pPr marL="45720" indent="0">
              <a:buNone/>
            </a:pPr>
            <a:r>
              <a:rPr lang="en-AU" sz="1200" dirty="0" smtClean="0"/>
              <a:t>Discussion over, let’s move on.</a:t>
            </a:r>
          </a:p>
          <a:p>
            <a:pPr marL="45720" indent="0">
              <a:buNone/>
            </a:pPr>
            <a:endParaRPr lang="en-AU" sz="1200" dirty="0" smtClean="0"/>
          </a:p>
          <a:p>
            <a:pPr marL="45720" indent="0">
              <a:buNone/>
            </a:pPr>
            <a:r>
              <a:rPr lang="en-AU" sz="1200" dirty="0" smtClean="0"/>
              <a:t> </a:t>
            </a:r>
          </a:p>
          <a:p>
            <a:pPr marL="45720" indent="0">
              <a:buNone/>
            </a:pPr>
            <a:endParaRPr lang="en-US" sz="1200" dirty="0" smtClean="0"/>
          </a:p>
        </p:txBody>
      </p:sp>
    </p:spTree>
    <p:extLst>
      <p:ext uri="{BB962C8B-B14F-4D97-AF65-F5344CB8AC3E}">
        <p14:creationId xmlns:p14="http://schemas.microsoft.com/office/powerpoint/2010/main" val="262959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fade">
                                      <p:cBhvr>
                                        <p:cTn id="70" dur="1000"/>
                                        <p:tgtEl>
                                          <p:spTgt spid="6">
                                            <p:txEl>
                                              <p:pRg st="8" end="8"/>
                                            </p:txEl>
                                          </p:spTgt>
                                        </p:tgtEl>
                                      </p:cBhvr>
                                    </p:animEffect>
                                    <p:anim calcmode="lin" valueType="num">
                                      <p:cBhvr>
                                        <p:cTn id="7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1000"/>
                                        <p:tgtEl>
                                          <p:spTgt spid="6">
                                            <p:txEl>
                                              <p:pRg st="9" end="9"/>
                                            </p:txEl>
                                          </p:spTgt>
                                        </p:tgtEl>
                                      </p:cBhvr>
                                    </p:animEffect>
                                    <p:anim calcmode="lin" valueType="num">
                                      <p:cBhvr>
                                        <p:cTn id="7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Adobe Bridge </a:t>
            </a:r>
            <a:endParaRPr lang="en-US" sz="4400" dirty="0"/>
          </a:p>
        </p:txBody>
      </p:sp>
      <p:sp>
        <p:nvSpPr>
          <p:cNvPr id="6" name="Content Placeholder 2"/>
          <p:cNvSpPr txBox="1">
            <a:spLocks/>
          </p:cNvSpPr>
          <p:nvPr/>
        </p:nvSpPr>
        <p:spPr>
          <a:xfrm>
            <a:off x="549077" y="1007705"/>
            <a:ext cx="10758196" cy="5506216"/>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smtClean="0"/>
              <a:t>Adobe Bridge is strangely unknown to many Photoshop users which is really unusual because, Adobe Bridge came bundled with Photoshop. If you installed Photoshop, it installed Bridge as well yet nobody even tried it. I still hear today, “I have never used Bridge, I don’t know what it is”. We will be using Bridge extensively over the coming weeks, if you have the Adobe Cloud Photographers Suite, then you have Bridge, download and install it.</a:t>
            </a:r>
          </a:p>
          <a:p>
            <a:pPr marL="45720" indent="0">
              <a:buNone/>
            </a:pPr>
            <a:r>
              <a:rPr lang="en-AU" sz="1200" b="1" dirty="0" smtClean="0"/>
              <a:t>So what is Adobe Bridge?</a:t>
            </a:r>
          </a:p>
          <a:p>
            <a:pPr marL="45720" indent="0">
              <a:buNone/>
            </a:pPr>
            <a:r>
              <a:rPr lang="en-AU" sz="1200" u="sng" dirty="0" smtClean="0"/>
              <a:t>Wikipedia States:</a:t>
            </a:r>
          </a:p>
          <a:p>
            <a:pPr marL="45720" indent="0">
              <a:buNone/>
            </a:pPr>
            <a:r>
              <a:rPr lang="en-AU" sz="1200" dirty="0"/>
              <a:t>Adobe Bridge is a digital asset management app developed by Adobe Systems and first released with Adobe Creative Suite v2. It is a mandatory component of Adobe Creative Suite, Adobe eLearning Suite, Adobe Technical Communication Suite and Adobe Photoshop CS2 through CS6</a:t>
            </a:r>
            <a:r>
              <a:rPr lang="en-AU" sz="1200" dirty="0" smtClean="0"/>
              <a:t>.</a:t>
            </a:r>
          </a:p>
          <a:p>
            <a:pPr marL="45720" indent="0">
              <a:buNone/>
            </a:pPr>
            <a:r>
              <a:rPr lang="en-AU" sz="1200" u="sng" dirty="0" smtClean="0"/>
              <a:t>Adobe States:</a:t>
            </a:r>
          </a:p>
          <a:p>
            <a:pPr marL="45720" indent="0">
              <a:buNone/>
            </a:pPr>
            <a:r>
              <a:rPr lang="en-AU" sz="1200" dirty="0"/>
              <a:t>Adobe Bridge software is a powerful, easy-to-use media manager for visual people. Adobe Bridge helps clear the clutter and lets you focus on what’s critical with features such as the Filter Panel, which lets you quickly locate assets by attributes such as file type, camera settings, and ratings. Adobe Bridge immediately shows you what’s in your hard drive, network, or storage device without the need to import into a </a:t>
            </a:r>
            <a:r>
              <a:rPr lang="en-AU" sz="1200" dirty="0" smtClean="0"/>
              <a:t>catalogue </a:t>
            </a:r>
            <a:r>
              <a:rPr lang="en-AU" sz="1200" dirty="0"/>
              <a:t>or </a:t>
            </a:r>
            <a:r>
              <a:rPr lang="en-AU" sz="1200" dirty="0" smtClean="0"/>
              <a:t>database. Staying organised </a:t>
            </a:r>
            <a:r>
              <a:rPr lang="en-AU" sz="1200" dirty="0"/>
              <a:t>is as simple as viewing your project files with Adobe Bridge. </a:t>
            </a:r>
            <a:r>
              <a:rPr lang="en-AU" sz="1200" dirty="0" smtClean="0"/>
              <a:t>Adobe </a:t>
            </a:r>
            <a:r>
              <a:rPr lang="en-AU" sz="1200" dirty="0"/>
              <a:t>Bridge is ideal for creative professionals and photographers who need to deal with visual assets quickly and efficiently</a:t>
            </a:r>
            <a:r>
              <a:rPr lang="en-AU" sz="1200" dirty="0" smtClean="0"/>
              <a:t>.</a:t>
            </a:r>
          </a:p>
          <a:p>
            <a:pPr marL="45720" indent="0">
              <a:buNone/>
            </a:pPr>
            <a:r>
              <a:rPr lang="en-AU" sz="1200" u="sng" dirty="0" smtClean="0"/>
              <a:t>David States:</a:t>
            </a:r>
          </a:p>
          <a:p>
            <a:pPr marL="45720" indent="0">
              <a:buNone/>
            </a:pPr>
            <a:r>
              <a:rPr lang="en-AU" sz="1200" dirty="0" smtClean="0"/>
              <a:t>Adobe Bridge is an essential tool for photographers who wish to engage in the art of post production. It not only allows you to manage your photograph collection in real time, it also allows you to keyword your images, stack your images, create collections, view images, watch slideshows, categorise and select images, access panoramic stitching tools, process </a:t>
            </a:r>
            <a:r>
              <a:rPr lang="en-AU" sz="1200" dirty="0"/>
              <a:t>HDR</a:t>
            </a:r>
            <a:r>
              <a:rPr lang="en-AU" sz="1200" dirty="0" smtClean="0"/>
              <a:t> images, batch edit, apply copyright information and much </a:t>
            </a:r>
            <a:r>
              <a:rPr lang="en-AU" sz="1200" dirty="0" err="1" smtClean="0"/>
              <a:t>much</a:t>
            </a:r>
            <a:r>
              <a:rPr lang="en-AU" sz="1200" dirty="0" smtClean="0"/>
              <a:t> more.</a:t>
            </a:r>
          </a:p>
          <a:p>
            <a:pPr marL="45720" indent="0">
              <a:buNone/>
            </a:pPr>
            <a:r>
              <a:rPr lang="en-AU" sz="1200" b="1" dirty="0" smtClean="0"/>
              <a:t>Please Note* </a:t>
            </a:r>
            <a:r>
              <a:rPr lang="en-AU" sz="1200" dirty="0" smtClean="0"/>
              <a:t>You will find many articles on the internet comparing Bridge against LightRoom, take absolutely no notice to any of these because Bridge and LightRoom are very different programs for different functions and it is akin to comparing bicycle with a yacht.</a:t>
            </a:r>
            <a:endParaRPr lang="en-AU" sz="1200" dirty="0"/>
          </a:p>
          <a:p>
            <a:pPr marL="45720" indent="0">
              <a:buNone/>
            </a:pPr>
            <a:endParaRPr lang="en-AU" sz="1200" dirty="0" smtClean="0"/>
          </a:p>
          <a:p>
            <a:pPr marL="45720" indent="0">
              <a:buNone/>
            </a:pPr>
            <a:endParaRPr lang="en-US" sz="12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794" y="357654"/>
            <a:ext cx="496134" cy="529581"/>
          </a:xfrm>
          <a:prstGeom prst="rect">
            <a:avLst/>
          </a:prstGeom>
        </p:spPr>
      </p:pic>
    </p:spTree>
    <p:extLst>
      <p:ext uri="{BB962C8B-B14F-4D97-AF65-F5344CB8AC3E}">
        <p14:creationId xmlns:p14="http://schemas.microsoft.com/office/powerpoint/2010/main" val="116329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1000"/>
                                        <p:tgtEl>
                                          <p:spTgt spid="6">
                                            <p:txEl>
                                              <p:pRg st="3" end="3"/>
                                            </p:txEl>
                                          </p:spTgt>
                                        </p:tgtEl>
                                      </p:cBhvr>
                                    </p:animEffect>
                                    <p:anim calcmode="lin" valueType="num">
                                      <p:cBhvr>
                                        <p:cTn id="4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anim calcmode="lin" valueType="num">
                                      <p:cBhvr>
                                        <p:cTn id="4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1000"/>
                                        <p:tgtEl>
                                          <p:spTgt spid="6">
                                            <p:txEl>
                                              <p:pRg st="5" end="5"/>
                                            </p:txEl>
                                          </p:spTgt>
                                        </p:tgtEl>
                                      </p:cBhvr>
                                    </p:animEffect>
                                    <p:anim calcmode="lin" valueType="num">
                                      <p:cBhvr>
                                        <p:cTn id="5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Effect transition="in" filter="fade">
                                      <p:cBhvr>
                                        <p:cTn id="61" dur="1000"/>
                                        <p:tgtEl>
                                          <p:spTgt spid="6">
                                            <p:txEl>
                                              <p:pRg st="6" end="6"/>
                                            </p:txEl>
                                          </p:spTgt>
                                        </p:tgtEl>
                                      </p:cBhvr>
                                    </p:animEffect>
                                    <p:anim calcmode="lin" valueType="num">
                                      <p:cBhvr>
                                        <p:cTn id="6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7" end="7"/>
                                            </p:txEl>
                                          </p:spTgt>
                                        </p:tgtEl>
                                        <p:attrNameLst>
                                          <p:attrName>style.visibility</p:attrName>
                                        </p:attrNameLst>
                                      </p:cBhvr>
                                      <p:to>
                                        <p:strVal val="visible"/>
                                      </p:to>
                                    </p:set>
                                    <p:animEffect transition="in" filter="fade">
                                      <p:cBhvr>
                                        <p:cTn id="68" dur="1000"/>
                                        <p:tgtEl>
                                          <p:spTgt spid="6">
                                            <p:txEl>
                                              <p:pRg st="7" end="7"/>
                                            </p:txEl>
                                          </p:spTgt>
                                        </p:tgtEl>
                                      </p:cBhvr>
                                    </p:animEffect>
                                    <p:anim calcmode="lin" valueType="num">
                                      <p:cBhvr>
                                        <p:cTn id="6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animEffect transition="in" filter="fade">
                                      <p:cBhvr>
                                        <p:cTn id="75" dur="1000"/>
                                        <p:tgtEl>
                                          <p:spTgt spid="6">
                                            <p:txEl>
                                              <p:pRg st="8" end="8"/>
                                            </p:txEl>
                                          </p:spTgt>
                                        </p:tgtEl>
                                      </p:cBhvr>
                                    </p:animEffect>
                                    <p:anim calcmode="lin" valueType="num">
                                      <p:cBhvr>
                                        <p:cTn id="7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Adobe Camera Raw </a:t>
            </a:r>
            <a:endParaRPr lang="en-US" sz="4400" dirty="0"/>
          </a:p>
        </p:txBody>
      </p:sp>
      <p:sp>
        <p:nvSpPr>
          <p:cNvPr id="6" name="Content Placeholder 2"/>
          <p:cNvSpPr txBox="1">
            <a:spLocks/>
          </p:cNvSpPr>
          <p:nvPr/>
        </p:nvSpPr>
        <p:spPr>
          <a:xfrm>
            <a:off x="550506" y="1007706"/>
            <a:ext cx="10758196" cy="5506216"/>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smtClean="0"/>
              <a:t>Adobe Camera Raw is a program that is bundled with Photoshop and Photoshop Elements and is the raw editing software that is used between Bridge and Photoshop to apply editing, lens corrections and many other functions. ACR is a complete editing tool in its own right, LightRoom is built from ACR. However, you cannot run ACR without using Bridge or Photoshop, there are no icons there is no executable file to run. If you want to use ACR then you need Bridge or Photoshop and we will be using ACR a lot.</a:t>
            </a:r>
          </a:p>
          <a:p>
            <a:pPr marL="45720" indent="0">
              <a:buNone/>
            </a:pPr>
            <a:r>
              <a:rPr lang="en-AU" sz="1200" b="1" dirty="0" smtClean="0"/>
              <a:t>So what is Adobe Camera Raw?</a:t>
            </a:r>
          </a:p>
          <a:p>
            <a:pPr marL="45720" indent="0">
              <a:buNone/>
            </a:pPr>
            <a:r>
              <a:rPr lang="en-AU" sz="1200" u="sng" dirty="0" smtClean="0"/>
              <a:t>Wikipedia States:</a:t>
            </a:r>
          </a:p>
          <a:p>
            <a:pPr marL="45720" indent="0">
              <a:buNone/>
            </a:pPr>
            <a:r>
              <a:rPr lang="en-AU" sz="1200" dirty="0" smtClean="0"/>
              <a:t>Doesn’t have anything here</a:t>
            </a:r>
          </a:p>
          <a:p>
            <a:pPr marL="45720" indent="0">
              <a:buNone/>
            </a:pPr>
            <a:r>
              <a:rPr lang="en-AU" sz="1200" u="sng" dirty="0" smtClean="0"/>
              <a:t>Adobe States:</a:t>
            </a:r>
          </a:p>
          <a:p>
            <a:pPr marL="45720" indent="0">
              <a:buNone/>
            </a:pPr>
            <a:r>
              <a:rPr lang="en-AU" sz="1200" dirty="0" smtClean="0"/>
              <a:t>Applications </a:t>
            </a:r>
            <a:r>
              <a:rPr lang="en-AU" sz="1200" dirty="0"/>
              <a:t>that support Adobe Camera Raw include Photoshop, Photoshop Elements, After Effects, and Bridge. Additionally, Adobe </a:t>
            </a:r>
            <a:r>
              <a:rPr lang="en-AU" sz="1200" dirty="0" smtClean="0"/>
              <a:t>LightRoom </a:t>
            </a:r>
            <a:r>
              <a:rPr lang="en-AU" sz="1200" dirty="0"/>
              <a:t>is built upon the same powerful raw image processing technology that powers Adobe Camera </a:t>
            </a:r>
            <a:r>
              <a:rPr lang="en-AU" sz="1200" dirty="0" smtClean="0"/>
              <a:t>Raw.</a:t>
            </a:r>
          </a:p>
          <a:p>
            <a:pPr marL="45720" indent="0">
              <a:buNone/>
            </a:pPr>
            <a:r>
              <a:rPr lang="en-AU" sz="1200" u="sng" dirty="0" smtClean="0"/>
              <a:t>David States:</a:t>
            </a:r>
          </a:p>
          <a:p>
            <a:pPr marL="45720" indent="0">
              <a:buNone/>
            </a:pPr>
            <a:r>
              <a:rPr lang="en-AU" sz="1200" dirty="0" smtClean="0"/>
              <a:t>ACR is a very powerful raw editing tool but, don’t be fooled into thinking it is only for raw files, you can edit JPEGs and other files here as well. The program that LightRoom is built around resides in the heart of Photoshop and is an essential part of the post processing workflow. You will see it when you open a file from Bridge and it can be accessed in Photoshop as a layer allowing masking of all of its processes. ACR can also create a set number of parameters to apply to all of your images when going to Photoshop such as size, colour space and file type. With the exception of some of the graphical additions to LightRoom such as the map feature, ACR can reproduce all of the editing steps found in LightRoom.</a:t>
            </a:r>
          </a:p>
          <a:p>
            <a:pPr marL="45720" indent="0">
              <a:buNone/>
            </a:pPr>
            <a:endParaRPr lang="en-US" sz="1200" dirty="0" smtClean="0"/>
          </a:p>
        </p:txBody>
      </p:sp>
    </p:spTree>
    <p:extLst>
      <p:ext uri="{BB962C8B-B14F-4D97-AF65-F5344CB8AC3E}">
        <p14:creationId xmlns:p14="http://schemas.microsoft.com/office/powerpoint/2010/main" val="2529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Adobe Photoshop </a:t>
            </a:r>
            <a:endParaRPr lang="en-US" sz="4400" dirty="0"/>
          </a:p>
        </p:txBody>
      </p:sp>
      <p:sp>
        <p:nvSpPr>
          <p:cNvPr id="6" name="Content Placeholder 2"/>
          <p:cNvSpPr txBox="1">
            <a:spLocks/>
          </p:cNvSpPr>
          <p:nvPr/>
        </p:nvSpPr>
        <p:spPr>
          <a:xfrm>
            <a:off x="550506" y="1007705"/>
            <a:ext cx="11311980" cy="5549613"/>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smtClean="0"/>
              <a:t>Adobe Photoshop is the photographers flagship for editing and has been the graphics industry standard for many years. Once unaffordable for most, this program is now available for many as part of the Photographers Cloud Suite at Adobe. A lot of people feel overwhelmed by Photoshop and move to LightRoom because they feel ‘safer’ however, Photoshop is a program that is designed for a lot of different trades and once you know the basics becomes much easier to understand. We will use Photoshop for everything we do over the next few weeks.</a:t>
            </a:r>
          </a:p>
          <a:p>
            <a:pPr marL="45720" indent="0">
              <a:buNone/>
            </a:pPr>
            <a:r>
              <a:rPr lang="en-AU" sz="1200" b="1" dirty="0" smtClean="0"/>
              <a:t>So what is Photoshop?</a:t>
            </a:r>
          </a:p>
          <a:p>
            <a:pPr marL="45720" indent="0">
              <a:buNone/>
            </a:pPr>
            <a:r>
              <a:rPr lang="en-AU" sz="1200" u="sng" dirty="0" smtClean="0"/>
              <a:t>Wikipedia States:</a:t>
            </a:r>
          </a:p>
          <a:p>
            <a:pPr marL="45720" indent="0">
              <a:buNone/>
            </a:pPr>
            <a:r>
              <a:rPr lang="en-AU" sz="1200" dirty="0"/>
              <a:t>Adobe Photoshop is a raster graphics editor developed and published by Adobe Systems for </a:t>
            </a:r>
            <a:r>
              <a:rPr lang="en-AU" sz="1200" dirty="0" err="1"/>
              <a:t>macOS</a:t>
            </a:r>
            <a:r>
              <a:rPr lang="en-AU" sz="1200" dirty="0"/>
              <a:t> and Windows.</a:t>
            </a:r>
          </a:p>
          <a:p>
            <a:pPr marL="45720" indent="0">
              <a:buNone/>
            </a:pPr>
            <a:r>
              <a:rPr lang="en-AU" sz="1200" u="sng" dirty="0" smtClean="0"/>
              <a:t>Adobe States:</a:t>
            </a:r>
          </a:p>
          <a:p>
            <a:pPr marL="45720" indent="0">
              <a:buNone/>
            </a:pPr>
            <a:r>
              <a:rPr lang="en-AU" sz="1200" dirty="0"/>
              <a:t>The world’s best imaging and design app is at the core of almost every creative project. Work across desktop and mobile devices to create and enhance your photographs, web and mobile app designs, 3D artwork, videos, and more.</a:t>
            </a:r>
            <a:endParaRPr lang="en-AU" sz="1200" dirty="0" smtClean="0"/>
          </a:p>
          <a:p>
            <a:pPr marL="45720" indent="0">
              <a:buNone/>
            </a:pPr>
            <a:r>
              <a:rPr lang="en-AU" sz="1200" u="sng" dirty="0" smtClean="0"/>
              <a:t>David States:</a:t>
            </a:r>
          </a:p>
          <a:p>
            <a:pPr marL="45720" indent="0">
              <a:buNone/>
            </a:pPr>
            <a:r>
              <a:rPr lang="en-US" sz="1200" dirty="0" smtClean="0"/>
              <a:t>Photoshop is the industry standard and has been for a number of years. Photoshop is the essential tool for editing photographs and creating artwork masterpieces from them.</a:t>
            </a:r>
            <a:endParaRPr lang="en-US" sz="1200" dirty="0"/>
          </a:p>
          <a:p>
            <a:pPr marL="45720" indent="0">
              <a:buNone/>
            </a:pPr>
            <a:r>
              <a:rPr lang="en-US" sz="1200" b="1" dirty="0" smtClean="0"/>
              <a:t>Note* </a:t>
            </a:r>
            <a:r>
              <a:rPr lang="en-US" sz="1200" dirty="0" smtClean="0"/>
              <a:t>If anyone doesn’t have any post production software at all for whatever reason, there is a free program called GIMP or Gnu Image Manipulation Program which supports layers and masks. Here’s GIMP’s take on it:</a:t>
            </a:r>
          </a:p>
          <a:p>
            <a:pPr marL="45720" indent="0">
              <a:buNone/>
            </a:pPr>
            <a:r>
              <a:rPr lang="en-AU" sz="1200" dirty="0"/>
              <a:t>The Free &amp; Open Source Image </a:t>
            </a:r>
            <a:r>
              <a:rPr lang="en-AU" sz="1200" dirty="0" smtClean="0"/>
              <a:t>Editor, GIMP </a:t>
            </a:r>
            <a:r>
              <a:rPr lang="en-AU" sz="1200" dirty="0"/>
              <a:t>is a cross-platform image editor available for GNU/Linux, OS X, Windows and more operating systems. It is free software, you can change its source code and distribute your changes. </a:t>
            </a:r>
            <a:r>
              <a:rPr lang="en-AU" sz="1200" dirty="0" smtClean="0"/>
              <a:t>Whether </a:t>
            </a:r>
            <a:r>
              <a:rPr lang="en-AU" sz="1200" dirty="0"/>
              <a:t>you are a graphic designer, photographer, illustrator, or scientist, GIMP provides you with sophisticated tools to get your job done. You can further enhance your productivity with GIMP thanks to many customization options and 3rd party plugins</a:t>
            </a:r>
            <a:r>
              <a:rPr lang="en-AU" sz="1200" dirty="0" smtClean="0"/>
              <a:t>.</a:t>
            </a:r>
          </a:p>
          <a:p>
            <a:pPr marL="45720" indent="0">
              <a:buNone/>
            </a:pPr>
            <a:r>
              <a:rPr lang="en-AU" sz="1200" dirty="0">
                <a:hlinkClick r:id="rId2"/>
              </a:rPr>
              <a:t>https://www.gimp.org</a:t>
            </a:r>
            <a:r>
              <a:rPr lang="en-AU" sz="1200" dirty="0" smtClean="0">
                <a:hlinkClick r:id="rId2"/>
              </a:rPr>
              <a:t>/</a:t>
            </a:r>
            <a:r>
              <a:rPr lang="en-AU" sz="1200" dirty="0" smtClean="0"/>
              <a:t> </a:t>
            </a:r>
            <a:endParaRPr lang="en-AU" sz="1200" dirty="0"/>
          </a:p>
          <a:p>
            <a:pPr marL="45720" indent="0">
              <a:buNone/>
            </a:pPr>
            <a:r>
              <a:rPr lang="en-US" sz="1200" dirty="0" smtClean="0"/>
              <a:t> </a:t>
            </a:r>
            <a:endParaRPr lang="en-US" sz="12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749" y="237184"/>
            <a:ext cx="442294" cy="696070"/>
          </a:xfrm>
          <a:prstGeom prst="rect">
            <a:avLst/>
          </a:prstGeom>
        </p:spPr>
      </p:pic>
    </p:spTree>
    <p:extLst>
      <p:ext uri="{BB962C8B-B14F-4D97-AF65-F5344CB8AC3E}">
        <p14:creationId xmlns:p14="http://schemas.microsoft.com/office/powerpoint/2010/main" val="38944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1000"/>
                                        <p:tgtEl>
                                          <p:spTgt spid="6">
                                            <p:txEl>
                                              <p:pRg st="3" end="3"/>
                                            </p:txEl>
                                          </p:spTgt>
                                        </p:tgtEl>
                                      </p:cBhvr>
                                    </p:animEffect>
                                    <p:anim calcmode="lin" valueType="num">
                                      <p:cBhvr>
                                        <p:cTn id="4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anim calcmode="lin" valueType="num">
                                      <p:cBhvr>
                                        <p:cTn id="4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1000"/>
                                        <p:tgtEl>
                                          <p:spTgt spid="6">
                                            <p:txEl>
                                              <p:pRg st="5" end="5"/>
                                            </p:txEl>
                                          </p:spTgt>
                                        </p:tgtEl>
                                      </p:cBhvr>
                                    </p:animEffect>
                                    <p:anim calcmode="lin" valueType="num">
                                      <p:cBhvr>
                                        <p:cTn id="5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Effect transition="in" filter="fade">
                                      <p:cBhvr>
                                        <p:cTn id="61" dur="1000"/>
                                        <p:tgtEl>
                                          <p:spTgt spid="6">
                                            <p:txEl>
                                              <p:pRg st="6" end="6"/>
                                            </p:txEl>
                                          </p:spTgt>
                                        </p:tgtEl>
                                      </p:cBhvr>
                                    </p:animEffect>
                                    <p:anim calcmode="lin" valueType="num">
                                      <p:cBhvr>
                                        <p:cTn id="6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7" end="7"/>
                                            </p:txEl>
                                          </p:spTgt>
                                        </p:tgtEl>
                                        <p:attrNameLst>
                                          <p:attrName>style.visibility</p:attrName>
                                        </p:attrNameLst>
                                      </p:cBhvr>
                                      <p:to>
                                        <p:strVal val="visible"/>
                                      </p:to>
                                    </p:set>
                                    <p:animEffect transition="in" filter="fade">
                                      <p:cBhvr>
                                        <p:cTn id="68" dur="1000"/>
                                        <p:tgtEl>
                                          <p:spTgt spid="6">
                                            <p:txEl>
                                              <p:pRg st="7" end="7"/>
                                            </p:txEl>
                                          </p:spTgt>
                                        </p:tgtEl>
                                      </p:cBhvr>
                                    </p:animEffect>
                                    <p:anim calcmode="lin" valueType="num">
                                      <p:cBhvr>
                                        <p:cTn id="6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animEffect transition="in" filter="fade">
                                      <p:cBhvr>
                                        <p:cTn id="75" dur="1000"/>
                                        <p:tgtEl>
                                          <p:spTgt spid="6">
                                            <p:txEl>
                                              <p:pRg st="8" end="8"/>
                                            </p:txEl>
                                          </p:spTgt>
                                        </p:tgtEl>
                                      </p:cBhvr>
                                    </p:animEffect>
                                    <p:anim calcmode="lin" valueType="num">
                                      <p:cBhvr>
                                        <p:cTn id="7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9" end="9"/>
                                            </p:txEl>
                                          </p:spTgt>
                                        </p:tgtEl>
                                        <p:attrNameLst>
                                          <p:attrName>style.visibility</p:attrName>
                                        </p:attrNameLst>
                                      </p:cBhvr>
                                      <p:to>
                                        <p:strVal val="visible"/>
                                      </p:to>
                                    </p:set>
                                    <p:animEffect transition="in" filter="fade">
                                      <p:cBhvr>
                                        <p:cTn id="82" dur="1000"/>
                                        <p:tgtEl>
                                          <p:spTgt spid="6">
                                            <p:txEl>
                                              <p:pRg st="9" end="9"/>
                                            </p:txEl>
                                          </p:spTgt>
                                        </p:tgtEl>
                                      </p:cBhvr>
                                    </p:animEffect>
                                    <p:anim calcmode="lin" valueType="num">
                                      <p:cBhvr>
                                        <p:cTn id="8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
                                            <p:txEl>
                                              <p:pRg st="10" end="10"/>
                                            </p:txEl>
                                          </p:spTgt>
                                        </p:tgtEl>
                                        <p:attrNameLst>
                                          <p:attrName>style.visibility</p:attrName>
                                        </p:attrNameLst>
                                      </p:cBhvr>
                                      <p:to>
                                        <p:strVal val="visible"/>
                                      </p:to>
                                    </p:set>
                                    <p:animEffect transition="in" filter="fade">
                                      <p:cBhvr>
                                        <p:cTn id="89" dur="1000"/>
                                        <p:tgtEl>
                                          <p:spTgt spid="6">
                                            <p:txEl>
                                              <p:pRg st="10" end="10"/>
                                            </p:txEl>
                                          </p:spTgt>
                                        </p:tgtEl>
                                      </p:cBhvr>
                                    </p:animEffect>
                                    <p:anim calcmode="lin" valueType="num">
                                      <p:cBhvr>
                                        <p:cTn id="90"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Managing files using Adobe Bridge</a:t>
            </a:r>
            <a:endParaRPr lang="en-US" sz="4400" dirty="0"/>
          </a:p>
        </p:txBody>
      </p:sp>
      <p:sp>
        <p:nvSpPr>
          <p:cNvPr id="6" name="Content Placeholder 2"/>
          <p:cNvSpPr txBox="1">
            <a:spLocks/>
          </p:cNvSpPr>
          <p:nvPr/>
        </p:nvSpPr>
        <p:spPr>
          <a:xfrm>
            <a:off x="550506" y="1007706"/>
            <a:ext cx="11073083" cy="5426046"/>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smtClean="0"/>
              <a:t>The use of an image file management program is essential in any post production workflow. In the following slides we explore one the basic functions of Bridge (BR) and how it can assist with the location of images once they disappear into the depth of your image file store.</a:t>
            </a:r>
          </a:p>
          <a:p>
            <a:pPr marL="45720" indent="0">
              <a:buNone/>
            </a:pPr>
            <a:r>
              <a:rPr lang="en-AU" sz="1200" dirty="0" smtClean="0"/>
              <a:t>As we already know, Bridge is used to manage our image files however, it has many more very useful functions than just file management. One of those functions is the ability to assign keywords. Keywords are attached to a file and they stay with that file even if it transferred between different software programs and even onto websites and other computers. Keywords are extremely useful when uploading to websites because they allow searches to find your images. Closer to home, if you assign keywords to your images, it will allow you to search out your images at a later date.</a:t>
            </a:r>
          </a:p>
          <a:p>
            <a:pPr marL="45720" indent="0">
              <a:buNone/>
            </a:pPr>
            <a:r>
              <a:rPr lang="en-AU" sz="1200" dirty="0" smtClean="0"/>
              <a:t>For e.g. if you assign a keyword of ‘portrait’, Bridge will go to a specified folder and search within for the keyword ‘portrait’, it will then display all of the images with the keyword ‘portrait’ assigned. The idea of keywords is to apply meaningful words that you may search for in the future such as birds, nature, Melbourne, docklands landscapes and many more. You can use as few or as many keywords as you like however, you need to build a keyword library and ensure that library stays intact so you have continuity across your images. </a:t>
            </a:r>
            <a:endParaRPr lang="en-AU" sz="1200" dirty="0"/>
          </a:p>
          <a:p>
            <a:pPr marL="45720" indent="0">
              <a:buNone/>
            </a:pPr>
            <a:r>
              <a:rPr lang="en-AU" sz="1200" dirty="0" smtClean="0"/>
              <a:t>Single keywords can be assigned to individual images or many keywords can be assigned to thousands of images at once with the only criteria being that they all need to be in the same folder at the time of adding. They don’t require to be kept in the same folder though after the keyword has been applied</a:t>
            </a:r>
          </a:p>
          <a:p>
            <a:pPr marL="45720" indent="0">
              <a:buNone/>
            </a:pPr>
            <a:r>
              <a:rPr lang="en-AU" sz="1200" b="1" dirty="0" smtClean="0"/>
              <a:t>Building a Keyword Library</a:t>
            </a:r>
            <a:endParaRPr lang="en-AU" sz="1200" dirty="0" smtClean="0"/>
          </a:p>
          <a:p>
            <a:pPr marL="45720" indent="0">
              <a:lnSpc>
                <a:spcPct val="0"/>
              </a:lnSpc>
              <a:buNone/>
            </a:pPr>
            <a:r>
              <a:rPr lang="en-AU" sz="1200" dirty="0" smtClean="0"/>
              <a:t>In Bridge, keywords are attached to images from a keyword interface found on the Bridge Essentials screen in</a:t>
            </a:r>
          </a:p>
          <a:p>
            <a:pPr marL="45720" indent="0">
              <a:lnSpc>
                <a:spcPct val="0"/>
              </a:lnSpc>
              <a:buNone/>
            </a:pPr>
            <a:r>
              <a:rPr lang="en-AU" sz="1200" dirty="0"/>
              <a:t>t</a:t>
            </a:r>
            <a:r>
              <a:rPr lang="en-AU" sz="1200" dirty="0" smtClean="0"/>
              <a:t>he bottom right hand corner panel next to the Metadata tab. Keywords are added by ticking the desired keyword</a:t>
            </a:r>
          </a:p>
          <a:p>
            <a:pPr marL="45720" indent="0">
              <a:lnSpc>
                <a:spcPct val="0"/>
              </a:lnSpc>
              <a:buNone/>
            </a:pPr>
            <a:r>
              <a:rPr lang="en-AU" sz="1200" dirty="0" smtClean="0"/>
              <a:t>when the relevant image or images have been highlighted in the content window. Sub-keywords sit below keywords</a:t>
            </a:r>
          </a:p>
          <a:p>
            <a:pPr marL="45720" indent="0">
              <a:lnSpc>
                <a:spcPct val="0"/>
              </a:lnSpc>
              <a:buNone/>
            </a:pPr>
            <a:r>
              <a:rPr lang="en-AU" sz="1200" dirty="0"/>
              <a:t>a</a:t>
            </a:r>
            <a:r>
              <a:rPr lang="en-AU" sz="1200" dirty="0" smtClean="0"/>
              <a:t>llowing the image to have further keywords assigned under a particular keyword heading.</a:t>
            </a:r>
          </a:p>
          <a:p>
            <a:pPr marL="45720" indent="0">
              <a:lnSpc>
                <a:spcPct val="0"/>
              </a:lnSpc>
              <a:buNone/>
            </a:pPr>
            <a:endParaRPr lang="en-AU" sz="1200" dirty="0"/>
          </a:p>
          <a:p>
            <a:pPr marL="45720" indent="0">
              <a:lnSpc>
                <a:spcPct val="0"/>
              </a:lnSpc>
              <a:buNone/>
            </a:pPr>
            <a:r>
              <a:rPr lang="en-US" sz="1200" dirty="0" smtClean="0"/>
              <a:t>Creating a keyword library is easy in Bridge but as in true Adobe tradition there is always more than one way to do</a:t>
            </a:r>
          </a:p>
          <a:p>
            <a:pPr marL="45720" indent="0">
              <a:lnSpc>
                <a:spcPct val="0"/>
              </a:lnSpc>
              <a:buNone/>
            </a:pPr>
            <a:r>
              <a:rPr lang="en-US" sz="1200" dirty="0" smtClean="0"/>
              <a:t>this. Adding keywords directly into the keyword interface is one and the other is by directly editing the keyword text file</a:t>
            </a:r>
          </a:p>
          <a:p>
            <a:pPr marL="45720" indent="0">
              <a:lnSpc>
                <a:spcPct val="0"/>
              </a:lnSpc>
              <a:buNone/>
            </a:pPr>
            <a:r>
              <a:rPr lang="en-US" sz="1200" dirty="0" smtClean="0"/>
              <a:t>where the keywords are stored.</a:t>
            </a:r>
          </a:p>
          <a:p>
            <a:pPr marL="45720" indent="0">
              <a:lnSpc>
                <a:spcPct val="0"/>
              </a:lnSpc>
              <a:buNone/>
            </a:pPr>
            <a:endParaRPr lang="en-US" sz="1200" dirty="0"/>
          </a:p>
          <a:p>
            <a:pPr marL="45720" indent="0">
              <a:lnSpc>
                <a:spcPct val="0"/>
              </a:lnSpc>
              <a:buNone/>
            </a:pPr>
            <a:r>
              <a:rPr lang="en-US" sz="1200" dirty="0" smtClean="0"/>
              <a:t>It is important that we learn how to use keywords so lets look at that process in the Bridge interface.</a:t>
            </a:r>
          </a:p>
          <a:p>
            <a:pPr marL="45720" indent="0">
              <a:lnSpc>
                <a:spcPct val="0"/>
              </a:lnSpc>
              <a:buNone/>
            </a:pPr>
            <a:endParaRPr lang="en-US" sz="12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964" y="4014402"/>
            <a:ext cx="2714625" cy="2419350"/>
          </a:xfrm>
          <a:prstGeom prst="rect">
            <a:avLst/>
          </a:prstGeom>
        </p:spPr>
      </p:pic>
    </p:spTree>
    <p:extLst>
      <p:ext uri="{BB962C8B-B14F-4D97-AF65-F5344CB8AC3E}">
        <p14:creationId xmlns:p14="http://schemas.microsoft.com/office/powerpoint/2010/main" val="352420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1000"/>
                                        <p:tgtEl>
                                          <p:spTgt spid="6">
                                            <p:txEl>
                                              <p:pRg st="6" end="6"/>
                                            </p:txEl>
                                          </p:spTgt>
                                        </p:tgtEl>
                                      </p:cBhvr>
                                    </p:animEffect>
                                    <p:anim calcmode="lin" valueType="num">
                                      <p:cBhvr>
                                        <p:cTn id="5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Effect transition="in" filter="fade">
                                      <p:cBhvr>
                                        <p:cTn id="59" dur="1000"/>
                                        <p:tgtEl>
                                          <p:spTgt spid="6">
                                            <p:txEl>
                                              <p:pRg st="7" end="7"/>
                                            </p:txEl>
                                          </p:spTgt>
                                        </p:tgtEl>
                                      </p:cBhvr>
                                    </p:animEffect>
                                    <p:anim calcmode="lin" valueType="num">
                                      <p:cBhvr>
                                        <p:cTn id="6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7" end="7"/>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xEl>
                                              <p:pRg st="8" end="8"/>
                                            </p:txEl>
                                          </p:spTgt>
                                        </p:tgtEl>
                                        <p:attrNameLst>
                                          <p:attrName>style.visibility</p:attrName>
                                        </p:attrNameLst>
                                      </p:cBhvr>
                                      <p:to>
                                        <p:strVal val="visible"/>
                                      </p:to>
                                    </p:set>
                                    <p:animEffect transition="in" filter="fade">
                                      <p:cBhvr>
                                        <p:cTn id="64" dur="1000"/>
                                        <p:tgtEl>
                                          <p:spTgt spid="6">
                                            <p:txEl>
                                              <p:pRg st="8" end="8"/>
                                            </p:txEl>
                                          </p:spTgt>
                                        </p:tgtEl>
                                      </p:cBhvr>
                                    </p:animEffect>
                                    <p:anim calcmode="lin" valueType="num">
                                      <p:cBhvr>
                                        <p:cTn id="6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1000"/>
                                        <p:tgtEl>
                                          <p:spTgt spid="3"/>
                                        </p:tgtEl>
                                      </p:cBhvr>
                                    </p:animEffect>
                                    <p:anim calcmode="lin" valueType="num">
                                      <p:cBhvr>
                                        <p:cTn id="71" dur="1000" fill="hold"/>
                                        <p:tgtEl>
                                          <p:spTgt spid="3"/>
                                        </p:tgtEl>
                                        <p:attrNameLst>
                                          <p:attrName>ppt_x</p:attrName>
                                        </p:attrNameLst>
                                      </p:cBhvr>
                                      <p:tavLst>
                                        <p:tav tm="0">
                                          <p:val>
                                            <p:strVal val="#ppt_x"/>
                                          </p:val>
                                        </p:tav>
                                        <p:tav tm="100000">
                                          <p:val>
                                            <p:strVal val="#ppt_x"/>
                                          </p:val>
                                        </p:tav>
                                      </p:tavLst>
                                    </p:anim>
                                    <p:anim calcmode="lin" valueType="num">
                                      <p:cBhvr>
                                        <p:cTn id="7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
                                            <p:txEl>
                                              <p:pRg st="11" end="11"/>
                                            </p:txEl>
                                          </p:spTgt>
                                        </p:tgtEl>
                                        <p:attrNameLst>
                                          <p:attrName>style.visibility</p:attrName>
                                        </p:attrNameLst>
                                      </p:cBhvr>
                                      <p:to>
                                        <p:strVal val="visible"/>
                                      </p:to>
                                    </p:set>
                                    <p:animEffect transition="in" filter="fade">
                                      <p:cBhvr>
                                        <p:cTn id="82" dur="1000"/>
                                        <p:tgtEl>
                                          <p:spTgt spid="6">
                                            <p:txEl>
                                              <p:pRg st="11" end="11"/>
                                            </p:txEl>
                                          </p:spTgt>
                                        </p:tgtEl>
                                      </p:cBhvr>
                                    </p:animEffect>
                                    <p:anim calcmode="lin" valueType="num">
                                      <p:cBhvr>
                                        <p:cTn id="8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6">
                                            <p:txEl>
                                              <p:pRg st="12" end="12"/>
                                            </p:txEl>
                                          </p:spTgt>
                                        </p:tgtEl>
                                        <p:attrNameLst>
                                          <p:attrName>style.visibility</p:attrName>
                                        </p:attrNameLst>
                                      </p:cBhvr>
                                      <p:to>
                                        <p:strVal val="visible"/>
                                      </p:to>
                                    </p:set>
                                    <p:animEffect transition="in" filter="fade">
                                      <p:cBhvr>
                                        <p:cTn id="87" dur="1000"/>
                                        <p:tgtEl>
                                          <p:spTgt spid="6">
                                            <p:txEl>
                                              <p:pRg st="12" end="12"/>
                                            </p:txEl>
                                          </p:spTgt>
                                        </p:tgtEl>
                                      </p:cBhvr>
                                    </p:animEffect>
                                    <p:anim calcmode="lin" valueType="num">
                                      <p:cBhvr>
                                        <p:cTn id="88"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89"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6">
                                            <p:txEl>
                                              <p:pRg st="14" end="14"/>
                                            </p:txEl>
                                          </p:spTgt>
                                        </p:tgtEl>
                                        <p:attrNameLst>
                                          <p:attrName>style.visibility</p:attrName>
                                        </p:attrNameLst>
                                      </p:cBhvr>
                                      <p:to>
                                        <p:strVal val="visible"/>
                                      </p:to>
                                    </p:set>
                                    <p:animEffect transition="in" filter="fade">
                                      <p:cBhvr>
                                        <p:cTn id="94" dur="1000"/>
                                        <p:tgtEl>
                                          <p:spTgt spid="6">
                                            <p:txEl>
                                              <p:pRg st="14" end="14"/>
                                            </p:txEl>
                                          </p:spTgt>
                                        </p:tgtEl>
                                      </p:cBhvr>
                                    </p:animEffect>
                                    <p:anim calcmode="lin" valueType="num">
                                      <p:cBhvr>
                                        <p:cTn id="95"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96"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Keywords in Adobe Bridge</a:t>
            </a:r>
            <a:endParaRPr lang="en-US" sz="4400" dirty="0"/>
          </a:p>
        </p:txBody>
      </p:sp>
      <p:sp>
        <p:nvSpPr>
          <p:cNvPr id="6" name="Content Placeholder 2"/>
          <p:cNvSpPr txBox="1">
            <a:spLocks/>
          </p:cNvSpPr>
          <p:nvPr/>
        </p:nvSpPr>
        <p:spPr>
          <a:xfrm>
            <a:off x="550507" y="1007706"/>
            <a:ext cx="11013964" cy="5426046"/>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smtClean="0"/>
              <a:t>This is the default Bridge Interface and the Keywords Pane.</a:t>
            </a:r>
          </a:p>
          <a:p>
            <a:pPr marL="45720" indent="0">
              <a:buNone/>
            </a:pPr>
            <a:r>
              <a:rPr lang="en-AU" sz="1200" dirty="0" smtClean="0"/>
              <a:t>Once we have found this pane then we need to select the ‘Keywords’ tab to show the keywords.</a:t>
            </a:r>
          </a:p>
          <a:p>
            <a:pPr marL="45720" indent="0">
              <a:buNone/>
            </a:pPr>
            <a:r>
              <a:rPr lang="en-AU" sz="1200" dirty="0" smtClean="0"/>
              <a:t>The default keywords as shown here are okay but likely not of much use.</a:t>
            </a:r>
          </a:p>
          <a:p>
            <a:pPr marL="45720" indent="0">
              <a:buNone/>
            </a:pPr>
            <a:r>
              <a:rPr lang="en-AU" sz="1200" dirty="0" smtClean="0"/>
              <a:t>So the best thing to do is to create a new keyword list and there are two ways to do this.</a:t>
            </a:r>
            <a:r>
              <a:rPr lang="en-US" sz="1200" dirty="0"/>
              <a:t> </a:t>
            </a:r>
            <a:r>
              <a:rPr lang="en-US" sz="1200" dirty="0" smtClean="0"/>
              <a:t>If you are just adding one or two keywords then adding them in this window is easiest.</a:t>
            </a:r>
          </a:p>
          <a:p>
            <a:pPr>
              <a:buAutoNum type="arabicPeriod"/>
            </a:pPr>
            <a:r>
              <a:rPr lang="en-US" sz="1200" dirty="0" smtClean="0"/>
              <a:t>Start by removing the original keywords, right click on the keyword and select ‘Delete’.</a:t>
            </a:r>
          </a:p>
          <a:p>
            <a:pPr>
              <a:buAutoNum type="arabicPeriod"/>
            </a:pPr>
            <a:r>
              <a:rPr lang="en-US" sz="1200" dirty="0" smtClean="0"/>
              <a:t>Once the unwanted keywords have been deleted you can then add your own by again right clicking in the now blank keywords window and selecting ‘New Keyword’. Give the keyword a meaningful title and in this case I’m going to call it ‘Location’.</a:t>
            </a:r>
          </a:p>
          <a:p>
            <a:pPr>
              <a:buAutoNum type="arabicPeriod"/>
            </a:pPr>
            <a:r>
              <a:rPr lang="en-US" sz="1200" dirty="0" smtClean="0"/>
              <a:t>The observant amongst you will have noticed that the word Location has been placed in square brackets [Location]. What this denotes is that this keyword cannot be added to an image, it is for title purposes only.</a:t>
            </a:r>
          </a:p>
          <a:p>
            <a:pPr>
              <a:buAutoNum type="arabicPeriod"/>
            </a:pPr>
            <a:r>
              <a:rPr lang="en-US" sz="1200" dirty="0" smtClean="0"/>
              <a:t>Now you can add sub-keywords by right clicking on this keyword and selecting ‘New Sub Keyword’ from the menu. Give the new sub-keyword a meaningful name and in this case it will be ‘Australia’. As you can see I’ve added a further sub-keyword for ‘Victoria’ and another for ‘Melbourne’. These sub-keywords I haven’t put into square brackets so they all can be added to an image file.</a:t>
            </a:r>
          </a:p>
          <a:p>
            <a:pPr>
              <a:buAutoNum type="arabicPeriod"/>
            </a:pPr>
            <a:r>
              <a:rPr lang="en-US" sz="1200" dirty="0" smtClean="0"/>
              <a:t>As you can see, each sub-keyword is below the sub-keyword above in a hierarchy. If I wanted to add ‘Queensland’ to this list I would right click on the ‘Australia’ sub-keyword and add it there so it sits in the correct tier on the list.</a:t>
            </a:r>
          </a:p>
          <a:p>
            <a:pPr marL="45720" indent="0">
              <a:buNone/>
            </a:pPr>
            <a:r>
              <a:rPr lang="en-US" sz="1200" dirty="0" smtClean="0"/>
              <a:t>This procedure is okay if you only want to add one or two keywords but if you wanted to add a lot then there is a different procedure. I’ll show you this procedure after I have shown you how to backup the keyword library.</a:t>
            </a:r>
          </a:p>
          <a:p>
            <a:pPr marL="45720" indent="0">
              <a:buNone/>
            </a:pPr>
            <a:endParaRPr lang="en-US" sz="12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847" y="323518"/>
            <a:ext cx="10058400" cy="629109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914" y="2356656"/>
            <a:ext cx="2091718" cy="192755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642" y="1877098"/>
            <a:ext cx="3971925" cy="34480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812" y="1400175"/>
            <a:ext cx="3762375" cy="40576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0483" y="2148616"/>
            <a:ext cx="3133725" cy="23241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0764" y="2148616"/>
            <a:ext cx="1933575" cy="139065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9212" y="2733675"/>
            <a:ext cx="1933575" cy="139065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9175" y="2428875"/>
            <a:ext cx="2533650" cy="200025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3012" y="2481262"/>
            <a:ext cx="2085975" cy="1895475"/>
          </a:xfrm>
          <a:prstGeom prst="rect">
            <a:avLst/>
          </a:prstGeom>
        </p:spPr>
      </p:pic>
    </p:spTree>
    <p:extLst>
      <p:ext uri="{BB962C8B-B14F-4D97-AF65-F5344CB8AC3E}">
        <p14:creationId xmlns:p14="http://schemas.microsoft.com/office/powerpoint/2010/main" val="283394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9" presetClass="exit" presetSubtype="0" fill="hold" nodeType="afterEffect">
                                  <p:stCondLst>
                                    <p:cond delay="2000"/>
                                  </p:stCondLst>
                                  <p:childTnLst>
                                    <p:animEffect transition="out" filter="dissolve">
                                      <p:cBhvr>
                                        <p:cTn id="26" dur="3000"/>
                                        <p:tgtEl>
                                          <p:spTgt spid="2"/>
                                        </p:tgtEl>
                                      </p:cBhvr>
                                    </p:animEffect>
                                    <p:set>
                                      <p:cBhvr>
                                        <p:cTn id="27" dur="1" fill="hold">
                                          <p:stCondLst>
                                            <p:cond delay="2999"/>
                                          </p:stCondLst>
                                        </p:cTn>
                                        <p:tgtEl>
                                          <p:spTgt spid="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4.16667E-7 7.40741E-7 L -0.25326 0.00347 " pathEditMode="relative" rAng="0" ptsTypes="AA">
                                      <p:cBhvr>
                                        <p:cTn id="31" dur="2000" fill="hold"/>
                                        <p:tgtEl>
                                          <p:spTgt spid="9"/>
                                        </p:tgtEl>
                                        <p:attrNameLst>
                                          <p:attrName>ppt_x</p:attrName>
                                          <p:attrName>ppt_y</p:attrName>
                                        </p:attrNameLst>
                                      </p:cBhvr>
                                      <p:rCtr x="-12669" y="162"/>
                                    </p:animMotion>
                                  </p:childTnLst>
                                </p:cTn>
                              </p:par>
                              <p:par>
                                <p:cTn id="32" presetID="6" presetClass="emph" presetSubtype="0" fill="hold" nodeType="withEffect">
                                  <p:stCondLst>
                                    <p:cond delay="300"/>
                                  </p:stCondLst>
                                  <p:childTnLst>
                                    <p:animScale>
                                      <p:cBhvr>
                                        <p:cTn id="33" dur="2000" fill="hold"/>
                                        <p:tgtEl>
                                          <p:spTgt spid="9"/>
                                        </p:tgtEl>
                                      </p:cBhvr>
                                      <p:by x="150000" y="150000"/>
                                    </p:animScale>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000"/>
                                        <p:tgtEl>
                                          <p:spTgt spid="6">
                                            <p:txEl>
                                              <p:pRg st="1" end="1"/>
                                            </p:txEl>
                                          </p:spTgt>
                                        </p:tgtEl>
                                      </p:cBhvr>
                                    </p:animEffect>
                                    <p:anim calcmode="lin" valueType="num">
                                      <p:cBhvr>
                                        <p:cTn id="3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000"/>
                                        <p:tgtEl>
                                          <p:spTgt spid="6">
                                            <p:txEl>
                                              <p:pRg st="2" end="2"/>
                                            </p:txEl>
                                          </p:spTgt>
                                        </p:tgtEl>
                                      </p:cBhvr>
                                    </p:animEffect>
                                    <p:anim calcmode="lin" valueType="num">
                                      <p:cBhvr>
                                        <p:cTn id="4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fade">
                                      <p:cBhvr>
                                        <p:cTn id="59" dur="1000"/>
                                        <p:tgtEl>
                                          <p:spTgt spid="6">
                                            <p:txEl>
                                              <p:pRg st="3" end="3"/>
                                            </p:txEl>
                                          </p:spTgt>
                                        </p:tgtEl>
                                      </p:cBhvr>
                                    </p:animEffect>
                                    <p:anim calcmode="lin" valueType="num">
                                      <p:cBhvr>
                                        <p:cTn id="6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4" end="4"/>
                                            </p:txEl>
                                          </p:spTgt>
                                        </p:tgtEl>
                                        <p:attrNameLst>
                                          <p:attrName>style.visibility</p:attrName>
                                        </p:attrNameLst>
                                      </p:cBhvr>
                                      <p:to>
                                        <p:strVal val="visible"/>
                                      </p:to>
                                    </p:set>
                                    <p:animEffect transition="in" filter="fade">
                                      <p:cBhvr>
                                        <p:cTn id="66" dur="1000"/>
                                        <p:tgtEl>
                                          <p:spTgt spid="6">
                                            <p:txEl>
                                              <p:pRg st="4" end="4"/>
                                            </p:txEl>
                                          </p:spTgt>
                                        </p:tgtEl>
                                      </p:cBhvr>
                                    </p:animEffect>
                                    <p:anim calcmode="lin" valueType="num">
                                      <p:cBhvr>
                                        <p:cTn id="6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6">
                                            <p:txEl>
                                              <p:pRg st="5" end="5"/>
                                            </p:txEl>
                                          </p:spTgt>
                                        </p:tgtEl>
                                        <p:attrNameLst>
                                          <p:attrName>style.visibility</p:attrName>
                                        </p:attrNameLst>
                                      </p:cBhvr>
                                      <p:to>
                                        <p:strVal val="visible"/>
                                      </p:to>
                                    </p:set>
                                    <p:animEffect transition="in" filter="fade">
                                      <p:cBhvr>
                                        <p:cTn id="80" dur="1000"/>
                                        <p:tgtEl>
                                          <p:spTgt spid="6">
                                            <p:txEl>
                                              <p:pRg st="5" end="5"/>
                                            </p:txEl>
                                          </p:spTgt>
                                        </p:tgtEl>
                                      </p:cBhvr>
                                    </p:animEffect>
                                    <p:anim calcmode="lin" valueType="num">
                                      <p:cBhvr>
                                        <p:cTn id="8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fade">
                                      <p:cBhvr>
                                        <p:cTn id="94" dur="1000"/>
                                        <p:tgtEl>
                                          <p:spTgt spid="14"/>
                                        </p:tgtEl>
                                      </p:cBhvr>
                                    </p:animEffect>
                                    <p:anim calcmode="lin" valueType="num">
                                      <p:cBhvr>
                                        <p:cTn id="95" dur="1000" fill="hold"/>
                                        <p:tgtEl>
                                          <p:spTgt spid="14"/>
                                        </p:tgtEl>
                                        <p:attrNameLst>
                                          <p:attrName>ppt_x</p:attrName>
                                        </p:attrNameLst>
                                      </p:cBhvr>
                                      <p:tavLst>
                                        <p:tav tm="0">
                                          <p:val>
                                            <p:strVal val="#ppt_x"/>
                                          </p:val>
                                        </p:tav>
                                        <p:tav tm="100000">
                                          <p:val>
                                            <p:strVal val="#ppt_x"/>
                                          </p:val>
                                        </p:tav>
                                      </p:tavLst>
                                    </p:anim>
                                    <p:anim calcmode="lin" valueType="num">
                                      <p:cBhvr>
                                        <p:cTn id="96"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6">
                                            <p:txEl>
                                              <p:pRg st="6" end="6"/>
                                            </p:txEl>
                                          </p:spTgt>
                                        </p:tgtEl>
                                        <p:attrNameLst>
                                          <p:attrName>style.visibility</p:attrName>
                                        </p:attrNameLst>
                                      </p:cBhvr>
                                      <p:to>
                                        <p:strVal val="visible"/>
                                      </p:to>
                                    </p:set>
                                    <p:animEffect transition="in" filter="fade">
                                      <p:cBhvr>
                                        <p:cTn id="101" dur="1000"/>
                                        <p:tgtEl>
                                          <p:spTgt spid="6">
                                            <p:txEl>
                                              <p:pRg st="6" end="6"/>
                                            </p:txEl>
                                          </p:spTgt>
                                        </p:tgtEl>
                                      </p:cBhvr>
                                    </p:animEffect>
                                    <p:anim calcmode="lin" valueType="num">
                                      <p:cBhvr>
                                        <p:cTn id="10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0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1000"/>
                                        <p:tgtEl>
                                          <p:spTgt spid="15"/>
                                        </p:tgtEl>
                                      </p:cBhvr>
                                    </p:animEffect>
                                    <p:anim calcmode="lin" valueType="num">
                                      <p:cBhvr>
                                        <p:cTn id="109" dur="1000" fill="hold"/>
                                        <p:tgtEl>
                                          <p:spTgt spid="15"/>
                                        </p:tgtEl>
                                        <p:attrNameLst>
                                          <p:attrName>ppt_x</p:attrName>
                                        </p:attrNameLst>
                                      </p:cBhvr>
                                      <p:tavLst>
                                        <p:tav tm="0">
                                          <p:val>
                                            <p:strVal val="#ppt_x"/>
                                          </p:val>
                                        </p:tav>
                                        <p:tav tm="100000">
                                          <p:val>
                                            <p:strVal val="#ppt_x"/>
                                          </p:val>
                                        </p:tav>
                                      </p:tavLst>
                                    </p:anim>
                                    <p:anim calcmode="lin" valueType="num">
                                      <p:cBhvr>
                                        <p:cTn id="110"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6">
                                            <p:txEl>
                                              <p:pRg st="7" end="7"/>
                                            </p:txEl>
                                          </p:spTgt>
                                        </p:tgtEl>
                                        <p:attrNameLst>
                                          <p:attrName>style.visibility</p:attrName>
                                        </p:attrNameLst>
                                      </p:cBhvr>
                                      <p:to>
                                        <p:strVal val="visible"/>
                                      </p:to>
                                    </p:set>
                                    <p:animEffect transition="in" filter="fade">
                                      <p:cBhvr>
                                        <p:cTn id="115" dur="1000"/>
                                        <p:tgtEl>
                                          <p:spTgt spid="6">
                                            <p:txEl>
                                              <p:pRg st="7" end="7"/>
                                            </p:txEl>
                                          </p:spTgt>
                                        </p:tgtEl>
                                      </p:cBhvr>
                                    </p:animEffect>
                                    <p:anim calcmode="lin" valueType="num">
                                      <p:cBhvr>
                                        <p:cTn id="11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1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fade">
                                      <p:cBhvr>
                                        <p:cTn id="122" dur="1000"/>
                                        <p:tgtEl>
                                          <p:spTgt spid="16"/>
                                        </p:tgtEl>
                                      </p:cBhvr>
                                    </p:animEffect>
                                    <p:anim calcmode="lin" valueType="num">
                                      <p:cBhvr>
                                        <p:cTn id="123" dur="1000" fill="hold"/>
                                        <p:tgtEl>
                                          <p:spTgt spid="16"/>
                                        </p:tgtEl>
                                        <p:attrNameLst>
                                          <p:attrName>ppt_x</p:attrName>
                                        </p:attrNameLst>
                                      </p:cBhvr>
                                      <p:tavLst>
                                        <p:tav tm="0">
                                          <p:val>
                                            <p:strVal val="#ppt_x"/>
                                          </p:val>
                                        </p:tav>
                                        <p:tav tm="100000">
                                          <p:val>
                                            <p:strVal val="#ppt_x"/>
                                          </p:val>
                                        </p:tav>
                                      </p:tavLst>
                                    </p:anim>
                                    <p:anim calcmode="lin" valueType="num">
                                      <p:cBhvr>
                                        <p:cTn id="124" dur="1000" fill="hold"/>
                                        <p:tgtEl>
                                          <p:spTgt spid="1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6">
                                            <p:txEl>
                                              <p:pRg st="8" end="8"/>
                                            </p:txEl>
                                          </p:spTgt>
                                        </p:tgtEl>
                                        <p:attrNameLst>
                                          <p:attrName>style.visibility</p:attrName>
                                        </p:attrNameLst>
                                      </p:cBhvr>
                                      <p:to>
                                        <p:strVal val="visible"/>
                                      </p:to>
                                    </p:set>
                                    <p:animEffect transition="in" filter="fade">
                                      <p:cBhvr>
                                        <p:cTn id="129" dur="1000"/>
                                        <p:tgtEl>
                                          <p:spTgt spid="6">
                                            <p:txEl>
                                              <p:pRg st="8" end="8"/>
                                            </p:txEl>
                                          </p:spTgt>
                                        </p:tgtEl>
                                      </p:cBhvr>
                                    </p:animEffect>
                                    <p:anim calcmode="lin" valueType="num">
                                      <p:cBhvr>
                                        <p:cTn id="13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3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6">
                                            <p:txEl>
                                              <p:pRg st="9" end="9"/>
                                            </p:txEl>
                                          </p:spTgt>
                                        </p:tgtEl>
                                        <p:attrNameLst>
                                          <p:attrName>style.visibility</p:attrName>
                                        </p:attrNameLst>
                                      </p:cBhvr>
                                      <p:to>
                                        <p:strVal val="visible"/>
                                      </p:to>
                                    </p:set>
                                    <p:animEffect transition="in" filter="fade">
                                      <p:cBhvr>
                                        <p:cTn id="143" dur="1000"/>
                                        <p:tgtEl>
                                          <p:spTgt spid="6">
                                            <p:txEl>
                                              <p:pRg st="9" end="9"/>
                                            </p:txEl>
                                          </p:spTgt>
                                        </p:tgtEl>
                                      </p:cBhvr>
                                    </p:animEffect>
                                    <p:anim calcmode="lin" valueType="num">
                                      <p:cBhvr>
                                        <p:cTn id="14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4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49" y="265176"/>
            <a:ext cx="10401301" cy="1088136"/>
          </a:xfrm>
        </p:spPr>
        <p:txBody>
          <a:bodyPr>
            <a:normAutofit fontScale="90000"/>
          </a:bodyPr>
          <a:lstStyle/>
          <a:p>
            <a:r>
              <a:rPr lang="en-US" dirty="0" smtClean="0"/>
              <a:t>Shooting Raw &amp; Getting Images Onto Your Computer</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is ‘shooting in raw’?</a:t>
            </a:r>
            <a:endParaRPr lang="en-US" dirty="0"/>
          </a:p>
          <a:p>
            <a:r>
              <a:rPr lang="en-US" dirty="0" smtClean="0"/>
              <a:t>Why should I shoot raw?</a:t>
            </a:r>
          </a:p>
          <a:p>
            <a:r>
              <a:rPr lang="en-US" dirty="0" smtClean="0"/>
              <a:t>When should I shoot raw?</a:t>
            </a:r>
          </a:p>
          <a:p>
            <a:r>
              <a:rPr lang="en-US" dirty="0"/>
              <a:t>Getting images onto my </a:t>
            </a:r>
            <a:r>
              <a:rPr lang="en-US" dirty="0" smtClean="0"/>
              <a:t>computer</a:t>
            </a:r>
            <a:endParaRPr lang="en-US" dirty="0"/>
          </a:p>
          <a:p>
            <a:r>
              <a:rPr lang="en-US" dirty="0" smtClean="0"/>
              <a:t>How do I manage raw files?</a:t>
            </a:r>
          </a:p>
        </p:txBody>
      </p: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Keywords in Adobe Bridge</a:t>
            </a:r>
            <a:endParaRPr lang="en-US" sz="4400" dirty="0"/>
          </a:p>
        </p:txBody>
      </p:sp>
      <p:sp>
        <p:nvSpPr>
          <p:cNvPr id="6" name="Content Placeholder 2"/>
          <p:cNvSpPr txBox="1">
            <a:spLocks/>
          </p:cNvSpPr>
          <p:nvPr/>
        </p:nvSpPr>
        <p:spPr>
          <a:xfrm>
            <a:off x="550507" y="1007706"/>
            <a:ext cx="11013964" cy="5426046"/>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b="1" dirty="0" smtClean="0"/>
              <a:t>Backing up the Keyword Library</a:t>
            </a:r>
          </a:p>
          <a:p>
            <a:pPr marL="45720" indent="0">
              <a:buNone/>
            </a:pPr>
            <a:r>
              <a:rPr lang="en-AU" sz="1200" dirty="0" smtClean="0"/>
              <a:t>Keywords are all stored in a simple text file, there are several reasons that we backup the keyword library, if we lose our disk drive due to failure, accidental deletion of the keywords library, Adobe update Bridge has removed the keyword library. It is a good idea to store this library backup on a separate drive to your computers main drive.</a:t>
            </a:r>
          </a:p>
          <a:p>
            <a:pPr marL="45720" indent="0">
              <a:buNone/>
            </a:pPr>
            <a:r>
              <a:rPr lang="en-AU" sz="1200" dirty="0" smtClean="0"/>
              <a:t>To backup the keyword library:</a:t>
            </a:r>
          </a:p>
          <a:p>
            <a:pPr>
              <a:buAutoNum type="arabicPeriod"/>
            </a:pPr>
            <a:r>
              <a:rPr lang="en-AU" sz="1200" dirty="0" smtClean="0"/>
              <a:t>In the keyword interface click on the lined icon in the top right of the window and select ‘Export’ from the menu.</a:t>
            </a:r>
          </a:p>
          <a:p>
            <a:pPr>
              <a:buAutoNum type="arabicPeriod"/>
            </a:pPr>
            <a:r>
              <a:rPr lang="en-AU" sz="1200" dirty="0" smtClean="0"/>
              <a:t>In the new window that appears, point the save window at an external device and save the file with a meaningful title. As you can see by the next image, I have several internal drives that I can save the file to.</a:t>
            </a:r>
          </a:p>
          <a:p>
            <a:pPr>
              <a:buAutoNum type="arabicPeriod"/>
            </a:pPr>
            <a:r>
              <a:rPr lang="en-AU" sz="1200" dirty="0" smtClean="0"/>
              <a:t>Now using Windows Explorer, navigate to the location where you saved the file and you will see the text file there, I’ve called mine ‘Test.txt’. Right click on the file and select ‘Edit’ from the menu.</a:t>
            </a:r>
          </a:p>
          <a:p>
            <a:pPr>
              <a:buAutoNum type="arabicPeriod"/>
            </a:pPr>
            <a:r>
              <a:rPr lang="en-AU" sz="1200" dirty="0" smtClean="0"/>
              <a:t>In the text file that opens you will see the keywords as we wrote them in Bridge.</a:t>
            </a:r>
          </a:p>
          <a:p>
            <a:pPr>
              <a:buAutoNum type="arabicPeriod"/>
            </a:pPr>
            <a:r>
              <a:rPr lang="en-AU" sz="1200" dirty="0" smtClean="0"/>
              <a:t>At this point, if you have a lot of keywords that you want to add, you can just edit the text file. I’ve added several keywords and sub-keywords into the document as an example. DON’T forget to save the file after you’ve finished editing.</a:t>
            </a:r>
          </a:p>
          <a:p>
            <a:pPr>
              <a:buAutoNum type="arabicPeriod"/>
            </a:pPr>
            <a:r>
              <a:rPr lang="en-AU" sz="1200" dirty="0" smtClean="0"/>
              <a:t>If you now look at the keyword interface in Bridge it will still only have the entries we had when we exported the file. This is because we have only copied the keyword file as a backup and the original ‘in use’ file is still in the Adobe folders.</a:t>
            </a:r>
          </a:p>
          <a:p>
            <a:pPr>
              <a:buAutoNum type="arabicPeriod"/>
            </a:pPr>
            <a:r>
              <a:rPr lang="en-AU" sz="1200" dirty="0" smtClean="0"/>
              <a:t>Go back to the icon in the top right corner and select ‘Import’ from the menu. </a:t>
            </a:r>
          </a:p>
          <a:p>
            <a:pPr>
              <a:buAutoNum type="arabicPeriod"/>
            </a:pPr>
            <a:r>
              <a:rPr lang="en-AU" sz="1200" dirty="0" smtClean="0"/>
              <a:t>In the new import window, navigate to where you saved the backup file that we just edited and select it then click ‘Open’. You will now see that the keywords entered into the text file have been added to the keyword list.</a:t>
            </a:r>
          </a:p>
          <a:p>
            <a:pPr marL="45720" indent="0">
              <a:buNone/>
            </a:pPr>
            <a:r>
              <a:rPr lang="en-AU" sz="1200" dirty="0" smtClean="0"/>
              <a:t> </a:t>
            </a:r>
          </a:p>
        </p:txBody>
      </p:sp>
      <p:grpSp>
        <p:nvGrpSpPr>
          <p:cNvPr id="19" name="Group 18"/>
          <p:cNvGrpSpPr/>
          <p:nvPr/>
        </p:nvGrpSpPr>
        <p:grpSpPr>
          <a:xfrm>
            <a:off x="3228975" y="1552575"/>
            <a:ext cx="5734050" cy="3752850"/>
            <a:chOff x="3228975" y="1552575"/>
            <a:chExt cx="5734050" cy="375285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75" y="1552575"/>
              <a:ext cx="5734050" cy="3752850"/>
            </a:xfrm>
            <a:prstGeom prst="rect">
              <a:avLst/>
            </a:prstGeom>
          </p:spPr>
        </p:pic>
        <p:cxnSp>
          <p:nvCxnSpPr>
            <p:cNvPr id="7" name="Straight Arrow Connector 6"/>
            <p:cNvCxnSpPr/>
            <p:nvPr/>
          </p:nvCxnSpPr>
          <p:spPr>
            <a:xfrm flipV="1">
              <a:off x="5305385" y="1957892"/>
              <a:ext cx="3354521" cy="1678193"/>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5305385" y="3720729"/>
              <a:ext cx="1956027" cy="80824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237" y="728662"/>
            <a:ext cx="9153525" cy="5400675"/>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900" y="2366962"/>
            <a:ext cx="8458200" cy="2124075"/>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675" y="2595562"/>
            <a:ext cx="2914650" cy="1666875"/>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175" y="1685925"/>
            <a:ext cx="4057650" cy="3486150"/>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9175" y="2428875"/>
            <a:ext cx="2533650" cy="2000250"/>
          </a:xfrm>
          <a:prstGeom prst="rect">
            <a:avLst/>
          </a:prstGeom>
        </p:spPr>
      </p:pic>
      <p:grpSp>
        <p:nvGrpSpPr>
          <p:cNvPr id="28" name="Group 27"/>
          <p:cNvGrpSpPr/>
          <p:nvPr/>
        </p:nvGrpSpPr>
        <p:grpSpPr>
          <a:xfrm>
            <a:off x="3228975" y="1552575"/>
            <a:ext cx="5734050" cy="3752850"/>
            <a:chOff x="3228975" y="1552575"/>
            <a:chExt cx="5734050" cy="375285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75" y="1552575"/>
              <a:ext cx="5734050" cy="3752850"/>
            </a:xfrm>
            <a:prstGeom prst="rect">
              <a:avLst/>
            </a:prstGeom>
          </p:spPr>
        </p:pic>
        <p:cxnSp>
          <p:nvCxnSpPr>
            <p:cNvPr id="27" name="Straight Arrow Connector 26"/>
            <p:cNvCxnSpPr/>
            <p:nvPr/>
          </p:nvCxnSpPr>
          <p:spPr>
            <a:xfrm flipV="1">
              <a:off x="5012675" y="4124849"/>
              <a:ext cx="2384048" cy="94611"/>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2902" y="1119187"/>
            <a:ext cx="3419475" cy="4619625"/>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506" y="2066924"/>
            <a:ext cx="6657975" cy="2724150"/>
          </a:xfrm>
          <a:prstGeom prst="rect">
            <a:avLst/>
          </a:prstGeom>
        </p:spPr>
      </p:pic>
    </p:spTree>
    <p:extLst>
      <p:ext uri="{BB962C8B-B14F-4D97-AF65-F5344CB8AC3E}">
        <p14:creationId xmlns:p14="http://schemas.microsoft.com/office/powerpoint/2010/main" val="23048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1000"/>
                                        <p:tgtEl>
                                          <p:spTgt spid="6">
                                            <p:txEl>
                                              <p:pRg st="4" end="4"/>
                                            </p:txEl>
                                          </p:spTgt>
                                        </p:tgtEl>
                                      </p:cBhvr>
                                    </p:animEffect>
                                    <p:anim calcmode="lin" valueType="num">
                                      <p:cBhvr>
                                        <p:cTn id="5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fade">
                                      <p:cBhvr>
                                        <p:cTn id="63" dur="1000"/>
                                        <p:tgtEl>
                                          <p:spTgt spid="6">
                                            <p:txEl>
                                              <p:pRg st="5" end="5"/>
                                            </p:txEl>
                                          </p:spTgt>
                                        </p:tgtEl>
                                      </p:cBhvr>
                                    </p:animEffect>
                                    <p:anim calcmode="lin" valueType="num">
                                      <p:cBhvr>
                                        <p:cTn id="6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fade">
                                      <p:cBhvr>
                                        <p:cTn id="77" dur="1000"/>
                                        <p:tgtEl>
                                          <p:spTgt spid="6">
                                            <p:txEl>
                                              <p:pRg st="6" end="6"/>
                                            </p:txEl>
                                          </p:spTgt>
                                        </p:tgtEl>
                                      </p:cBhvr>
                                    </p:animEffect>
                                    <p:anim calcmode="lin" valueType="num">
                                      <p:cBhvr>
                                        <p:cTn id="7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6">
                                            <p:txEl>
                                              <p:pRg st="7" end="7"/>
                                            </p:txEl>
                                          </p:spTgt>
                                        </p:tgtEl>
                                        <p:attrNameLst>
                                          <p:attrName>style.visibility</p:attrName>
                                        </p:attrNameLst>
                                      </p:cBhvr>
                                      <p:to>
                                        <p:strVal val="visible"/>
                                      </p:to>
                                    </p:set>
                                    <p:animEffect transition="in" filter="fade">
                                      <p:cBhvr>
                                        <p:cTn id="91" dur="1000"/>
                                        <p:tgtEl>
                                          <p:spTgt spid="6">
                                            <p:txEl>
                                              <p:pRg st="7" end="7"/>
                                            </p:txEl>
                                          </p:spTgt>
                                        </p:tgtEl>
                                      </p:cBhvr>
                                    </p:animEffect>
                                    <p:anim calcmode="lin" valueType="num">
                                      <p:cBhvr>
                                        <p:cTn id="9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6">
                                            <p:txEl>
                                              <p:pRg st="8" end="8"/>
                                            </p:txEl>
                                          </p:spTgt>
                                        </p:tgtEl>
                                        <p:attrNameLst>
                                          <p:attrName>style.visibility</p:attrName>
                                        </p:attrNameLst>
                                      </p:cBhvr>
                                      <p:to>
                                        <p:strVal val="visible"/>
                                      </p:to>
                                    </p:set>
                                    <p:animEffect transition="in" filter="fade">
                                      <p:cBhvr>
                                        <p:cTn id="105" dur="1000"/>
                                        <p:tgtEl>
                                          <p:spTgt spid="6">
                                            <p:txEl>
                                              <p:pRg st="8" end="8"/>
                                            </p:txEl>
                                          </p:spTgt>
                                        </p:tgtEl>
                                      </p:cBhvr>
                                    </p:animEffect>
                                    <p:anim calcmode="lin" valueType="num">
                                      <p:cBhvr>
                                        <p:cTn id="10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0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6">
                                            <p:txEl>
                                              <p:pRg st="9" end="9"/>
                                            </p:txEl>
                                          </p:spTgt>
                                        </p:tgtEl>
                                        <p:attrNameLst>
                                          <p:attrName>style.visibility</p:attrName>
                                        </p:attrNameLst>
                                      </p:cBhvr>
                                      <p:to>
                                        <p:strVal val="visible"/>
                                      </p:to>
                                    </p:set>
                                    <p:animEffect transition="in" filter="fade">
                                      <p:cBhvr>
                                        <p:cTn id="119" dur="1000"/>
                                        <p:tgtEl>
                                          <p:spTgt spid="6">
                                            <p:txEl>
                                              <p:pRg st="9" end="9"/>
                                            </p:txEl>
                                          </p:spTgt>
                                        </p:tgtEl>
                                      </p:cBhvr>
                                    </p:animEffect>
                                    <p:anim calcmode="lin" valueType="num">
                                      <p:cBhvr>
                                        <p:cTn id="12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2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1000" fill="hold"/>
                                        <p:tgtEl>
                                          <p:spTgt spid="2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6">
                                            <p:txEl>
                                              <p:pRg st="10" end="10"/>
                                            </p:txEl>
                                          </p:spTgt>
                                        </p:tgtEl>
                                        <p:attrNameLst>
                                          <p:attrName>style.visibility</p:attrName>
                                        </p:attrNameLst>
                                      </p:cBhvr>
                                      <p:to>
                                        <p:strVal val="visible"/>
                                      </p:to>
                                    </p:set>
                                    <p:animEffect transition="in" filter="fade">
                                      <p:cBhvr>
                                        <p:cTn id="133" dur="1000"/>
                                        <p:tgtEl>
                                          <p:spTgt spid="6">
                                            <p:txEl>
                                              <p:pRg st="10" end="10"/>
                                            </p:txEl>
                                          </p:spTgt>
                                        </p:tgtEl>
                                      </p:cBhvr>
                                    </p:animEffect>
                                    <p:anim calcmode="lin" valueType="num">
                                      <p:cBhvr>
                                        <p:cTn id="13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35"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1000"/>
                                        <p:tgtEl>
                                          <p:spTgt spid="29"/>
                                        </p:tgtEl>
                                      </p:cBhvr>
                                    </p:animEffect>
                                    <p:anim calcmode="lin" valueType="num">
                                      <p:cBhvr>
                                        <p:cTn id="141" dur="1000" fill="hold"/>
                                        <p:tgtEl>
                                          <p:spTgt spid="29"/>
                                        </p:tgtEl>
                                        <p:attrNameLst>
                                          <p:attrName>ppt_x</p:attrName>
                                        </p:attrNameLst>
                                      </p:cBhvr>
                                      <p:tavLst>
                                        <p:tav tm="0">
                                          <p:val>
                                            <p:strVal val="#ppt_x"/>
                                          </p:val>
                                        </p:tav>
                                        <p:tav tm="100000">
                                          <p:val>
                                            <p:strVal val="#ppt_x"/>
                                          </p:val>
                                        </p:tav>
                                      </p:tavLst>
                                    </p:anim>
                                    <p:anim calcmode="lin" valueType="num">
                                      <p:cBhvr>
                                        <p:cTn id="142" dur="1000" fill="hold"/>
                                        <p:tgtEl>
                                          <p:spTgt spid="2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par>
                                <p:cTn id="143" presetID="42" presetClass="entr" presetSubtype="0" fill="hold"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1000" fill="hold"/>
                                        <p:tgtEl>
                                          <p:spTgt spid="3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6">
                                            <p:txEl>
                                              <p:pRg st="11" end="11"/>
                                            </p:txEl>
                                          </p:spTgt>
                                        </p:tgtEl>
                                        <p:attrNameLst>
                                          <p:attrName>style.visibility</p:attrName>
                                        </p:attrNameLst>
                                      </p:cBhvr>
                                      <p:to>
                                        <p:strVal val="visible"/>
                                      </p:to>
                                    </p:set>
                                    <p:animEffect transition="in" filter="fade">
                                      <p:cBhvr>
                                        <p:cTn id="152" dur="1000"/>
                                        <p:tgtEl>
                                          <p:spTgt spid="6">
                                            <p:txEl>
                                              <p:pRg st="11" end="11"/>
                                            </p:txEl>
                                          </p:spTgt>
                                        </p:tgtEl>
                                      </p:cBhvr>
                                    </p:animEffect>
                                    <p:anim calcmode="lin" valueType="num">
                                      <p:cBhvr>
                                        <p:cTn id="15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54" dur="1000" fill="hold"/>
                                        <p:tgtEl>
                                          <p:spTgt spid="6">
                                            <p:txEl>
                                              <p:pRg st="11" end="11"/>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xEl>
                                              <p:pRg st="11" end="11"/>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Keywords in Adobe Bridge</a:t>
            </a:r>
            <a:endParaRPr lang="en-US" sz="4400" dirty="0"/>
          </a:p>
        </p:txBody>
      </p:sp>
      <p:sp>
        <p:nvSpPr>
          <p:cNvPr id="6" name="Content Placeholder 2"/>
          <p:cNvSpPr txBox="1">
            <a:spLocks/>
          </p:cNvSpPr>
          <p:nvPr/>
        </p:nvSpPr>
        <p:spPr>
          <a:xfrm>
            <a:off x="550507" y="1007706"/>
            <a:ext cx="11013964" cy="5426046"/>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b="1" dirty="0" smtClean="0"/>
              <a:t>Adding keywords to images</a:t>
            </a:r>
          </a:p>
          <a:p>
            <a:pPr marL="45720" indent="0">
              <a:buNone/>
            </a:pPr>
            <a:r>
              <a:rPr lang="en-AU" sz="1200" dirty="0" smtClean="0"/>
              <a:t>Keywords can be added a number of ways but the main two are as follows.</a:t>
            </a:r>
            <a:endParaRPr lang="en-AU" sz="1200" b="1" dirty="0" smtClean="0"/>
          </a:p>
          <a:p>
            <a:pPr marL="45720" indent="0">
              <a:buNone/>
            </a:pPr>
            <a:r>
              <a:rPr lang="en-AU" sz="1200" b="1" dirty="0" smtClean="0"/>
              <a:t>Note* </a:t>
            </a:r>
            <a:r>
              <a:rPr lang="en-AU" sz="1200" dirty="0" smtClean="0"/>
              <a:t>I have reverted back to my own keyword library for this task</a:t>
            </a:r>
          </a:p>
          <a:p>
            <a:pPr>
              <a:buAutoNum type="arabicPeriod"/>
            </a:pPr>
            <a:r>
              <a:rPr lang="en-AU" sz="1200" dirty="0" smtClean="0"/>
              <a:t>In the ‘Content’ pane, select the image or multiple images that you want to add keywords to. In this case I have added an image of a Royal Spoonbill at Melbourne Zoo. This image currently has no keywords assigned, we can see this from the assigned keywords area of the window.</a:t>
            </a:r>
            <a:endParaRPr lang="en-AU" sz="1200" dirty="0"/>
          </a:p>
          <a:p>
            <a:pPr>
              <a:buAutoNum type="arabicPeriod"/>
            </a:pPr>
            <a:r>
              <a:rPr lang="en-AU" sz="1200" dirty="0" smtClean="0"/>
              <a:t>I can now assign keywords by ticking the boxes in the keywords pane as required. You’ll notice that some keywords have ticks and some do not, if a keyword has square brackets then it will not show a tick even if sub-keywords below it have been selected.</a:t>
            </a:r>
          </a:p>
          <a:p>
            <a:pPr>
              <a:buAutoNum type="arabicPeriod"/>
            </a:pPr>
            <a:r>
              <a:rPr lang="en-AU" sz="1200" dirty="0" smtClean="0"/>
              <a:t>We can also confirm that the keywords have been added by looking at the metadata of the image.</a:t>
            </a:r>
          </a:p>
          <a:p>
            <a:pPr marL="45720" indent="0">
              <a:buNone/>
            </a:pPr>
            <a:r>
              <a:rPr lang="en-AU" sz="1200" dirty="0" smtClean="0"/>
              <a:t>The second method is a little bit more conventional and is a little harder than the keywords panel method but does allow the copying and pasting of keywords on mass.</a:t>
            </a:r>
          </a:p>
          <a:p>
            <a:pPr>
              <a:buAutoNum type="arabicPeriod"/>
            </a:pPr>
            <a:r>
              <a:rPr lang="en-AU" sz="1200" dirty="0" smtClean="0"/>
              <a:t>In the Content pane, right click on the image you want to add or copy keywords from and select ‘File Info’ from the menu.</a:t>
            </a:r>
          </a:p>
          <a:p>
            <a:pPr>
              <a:buAutoNum type="arabicPeriod"/>
            </a:pPr>
            <a:r>
              <a:rPr lang="en-AU" sz="1200" dirty="0" smtClean="0"/>
              <a:t>In the new metadata window that appears, ensure the ‘Description’ tab is selected and look lower down for the ‘Keywords’ section. In this window, you can manually enter keywords separated by a semi colon or paste in keywords from another image. You can copy keywords to put into another image as I’ve shown in the next image.</a:t>
            </a:r>
          </a:p>
          <a:p>
            <a:pPr>
              <a:buAutoNum type="arabicPeriod"/>
            </a:pPr>
            <a:r>
              <a:rPr lang="en-AU" sz="1200" dirty="0" smtClean="0"/>
              <a:t>I’ve uploaded the image to the clubs gallery page to show you that keywords follow the image wherever it goes.</a:t>
            </a:r>
          </a:p>
          <a:p>
            <a:pPr marL="45720" indent="0">
              <a:buNone/>
            </a:pPr>
            <a:r>
              <a:rPr lang="en-AU" sz="1200" dirty="0" smtClean="0"/>
              <a:t>To sum up keywords, you don’t have to use them and if you choose to use them, you can enter them in  any manner you see fit. However, these are the prescribed methods of entering keywords and I would without a shadow of a doubt, recommend that you use keywords to save a lot of effort later on. </a:t>
            </a:r>
            <a:endParaRPr lang="en-AU" sz="1200" dirty="0"/>
          </a:p>
        </p:txBody>
      </p:sp>
      <p:grpSp>
        <p:nvGrpSpPr>
          <p:cNvPr id="15" name="Group 14"/>
          <p:cNvGrpSpPr/>
          <p:nvPr/>
        </p:nvGrpSpPr>
        <p:grpSpPr>
          <a:xfrm>
            <a:off x="1300359" y="563952"/>
            <a:ext cx="8010051" cy="5869800"/>
            <a:chOff x="1300359" y="563952"/>
            <a:chExt cx="8010051" cy="58698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359" y="563952"/>
              <a:ext cx="8010051" cy="5869800"/>
            </a:xfrm>
            <a:prstGeom prst="rect">
              <a:avLst/>
            </a:prstGeom>
          </p:spPr>
        </p:pic>
        <p:cxnSp>
          <p:nvCxnSpPr>
            <p:cNvPr id="8" name="Straight Arrow Connector 7"/>
            <p:cNvCxnSpPr/>
            <p:nvPr/>
          </p:nvCxnSpPr>
          <p:spPr>
            <a:xfrm flipV="1">
              <a:off x="2908453" y="4693186"/>
              <a:ext cx="1938969" cy="116778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flipH="1" flipV="1">
              <a:off x="2170323" y="2511846"/>
              <a:ext cx="572877" cy="334912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V="1">
              <a:off x="2831335" y="2853369"/>
              <a:ext cx="3492347" cy="3007604"/>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grpSp>
        <p:nvGrpSpPr>
          <p:cNvPr id="37" name="Group 36"/>
          <p:cNvGrpSpPr/>
          <p:nvPr/>
        </p:nvGrpSpPr>
        <p:grpSpPr>
          <a:xfrm>
            <a:off x="1757509" y="237184"/>
            <a:ext cx="8599959" cy="6414663"/>
            <a:chOff x="1757509" y="237184"/>
            <a:chExt cx="8599959" cy="6414663"/>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509" y="237184"/>
              <a:ext cx="8599959" cy="6414663"/>
            </a:xfrm>
            <a:prstGeom prst="rect">
              <a:avLst/>
            </a:prstGeom>
          </p:spPr>
        </p:pic>
        <p:cxnSp>
          <p:nvCxnSpPr>
            <p:cNvPr id="18" name="Straight Arrow Connector 17"/>
            <p:cNvCxnSpPr/>
            <p:nvPr/>
          </p:nvCxnSpPr>
          <p:spPr>
            <a:xfrm flipV="1">
              <a:off x="3183875" y="5365214"/>
              <a:ext cx="1983036" cy="308473"/>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a:xfrm>
              <a:off x="3183875" y="5673687"/>
              <a:ext cx="1983036" cy="31011"/>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p:nvPr/>
          </p:nvCxnSpPr>
          <p:spPr>
            <a:xfrm flipV="1">
              <a:off x="3183875" y="4662175"/>
              <a:ext cx="2120697" cy="1011512"/>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grpSp>
        <p:nvGrpSpPr>
          <p:cNvPr id="41" name="Group 40"/>
          <p:cNvGrpSpPr/>
          <p:nvPr/>
        </p:nvGrpSpPr>
        <p:grpSpPr>
          <a:xfrm>
            <a:off x="2084949" y="399929"/>
            <a:ext cx="7945077" cy="6033823"/>
            <a:chOff x="2084949" y="399929"/>
            <a:chExt cx="7945077" cy="6033823"/>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949" y="399929"/>
              <a:ext cx="7945077" cy="6033823"/>
            </a:xfrm>
            <a:prstGeom prst="rect">
              <a:avLst/>
            </a:prstGeom>
          </p:spPr>
        </p:pic>
        <p:cxnSp>
          <p:nvCxnSpPr>
            <p:cNvPr id="40" name="Straight Arrow Connector 39"/>
            <p:cNvCxnSpPr/>
            <p:nvPr/>
          </p:nvCxnSpPr>
          <p:spPr>
            <a:xfrm>
              <a:off x="3789802" y="5938092"/>
              <a:ext cx="1696671" cy="88135"/>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0550" y="228600"/>
            <a:ext cx="3390900" cy="6400800"/>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300" y="1233487"/>
            <a:ext cx="10058400" cy="4230768"/>
          </a:xfrm>
          <a:prstGeom prst="rect">
            <a:avLst/>
          </a:prstGeom>
        </p:spPr>
      </p:pic>
      <p:grpSp>
        <p:nvGrpSpPr>
          <p:cNvPr id="50" name="Group 49"/>
          <p:cNvGrpSpPr/>
          <p:nvPr/>
        </p:nvGrpSpPr>
        <p:grpSpPr>
          <a:xfrm>
            <a:off x="1688512" y="303713"/>
            <a:ext cx="8737950" cy="6226253"/>
            <a:chOff x="1688512" y="303713"/>
            <a:chExt cx="8737950" cy="6226253"/>
          </a:xfrm>
        </p:grpSpPr>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8512" y="303713"/>
              <a:ext cx="8737950" cy="6226253"/>
            </a:xfrm>
            <a:prstGeom prst="rect">
              <a:avLst/>
            </a:prstGeom>
          </p:spPr>
        </p:pic>
        <p:cxnSp>
          <p:nvCxnSpPr>
            <p:cNvPr id="46" name="Straight Arrow Connector 45"/>
            <p:cNvCxnSpPr/>
            <p:nvPr/>
          </p:nvCxnSpPr>
          <p:spPr>
            <a:xfrm flipH="1" flipV="1">
              <a:off x="3668617" y="622445"/>
              <a:ext cx="506776" cy="3563964"/>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47" name="Straight Arrow Connector 46"/>
            <p:cNvCxnSpPr/>
            <p:nvPr/>
          </p:nvCxnSpPr>
          <p:spPr>
            <a:xfrm>
              <a:off x="4175393" y="4186409"/>
              <a:ext cx="1583668" cy="198303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18966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1000"/>
                                        <p:tgtEl>
                                          <p:spTgt spid="6">
                                            <p:txEl>
                                              <p:pRg st="4" end="4"/>
                                            </p:txEl>
                                          </p:spTgt>
                                        </p:tgtEl>
                                      </p:cBhvr>
                                    </p:animEffect>
                                    <p:anim calcmode="lin" valueType="num">
                                      <p:cBhvr>
                                        <p:cTn id="5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fade">
                                      <p:cBhvr>
                                        <p:cTn id="63" dur="1000"/>
                                        <p:tgtEl>
                                          <p:spTgt spid="6">
                                            <p:txEl>
                                              <p:pRg st="5" end="5"/>
                                            </p:txEl>
                                          </p:spTgt>
                                        </p:tgtEl>
                                      </p:cBhvr>
                                    </p:animEffect>
                                    <p:anim calcmode="lin" valueType="num">
                                      <p:cBhvr>
                                        <p:cTn id="6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1000"/>
                                        <p:tgtEl>
                                          <p:spTgt spid="41"/>
                                        </p:tgtEl>
                                      </p:cBhvr>
                                    </p:animEffect>
                                    <p:anim calcmode="lin" valueType="num">
                                      <p:cBhvr>
                                        <p:cTn id="71" dur="1000" fill="hold"/>
                                        <p:tgtEl>
                                          <p:spTgt spid="41"/>
                                        </p:tgtEl>
                                        <p:attrNameLst>
                                          <p:attrName>ppt_x</p:attrName>
                                        </p:attrNameLst>
                                      </p:cBhvr>
                                      <p:tavLst>
                                        <p:tav tm="0">
                                          <p:val>
                                            <p:strVal val="#ppt_x"/>
                                          </p:val>
                                        </p:tav>
                                        <p:tav tm="100000">
                                          <p:val>
                                            <p:strVal val="#ppt_x"/>
                                          </p:val>
                                        </p:tav>
                                      </p:tavLst>
                                    </p:anim>
                                    <p:anim calcmode="lin" valueType="num">
                                      <p:cBhvr>
                                        <p:cTn id="72" dur="1000" fill="hold"/>
                                        <p:tgtEl>
                                          <p:spTgt spid="4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fade">
                                      <p:cBhvr>
                                        <p:cTn id="77" dur="1000"/>
                                        <p:tgtEl>
                                          <p:spTgt spid="6">
                                            <p:txEl>
                                              <p:pRg st="6" end="6"/>
                                            </p:txEl>
                                          </p:spTgt>
                                        </p:tgtEl>
                                      </p:cBhvr>
                                    </p:animEffect>
                                    <p:anim calcmode="lin" valueType="num">
                                      <p:cBhvr>
                                        <p:cTn id="7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7" end="7"/>
                                            </p:txEl>
                                          </p:spTgt>
                                        </p:tgtEl>
                                        <p:attrNameLst>
                                          <p:attrName>style.visibility</p:attrName>
                                        </p:attrNameLst>
                                      </p:cBhvr>
                                      <p:to>
                                        <p:strVal val="visible"/>
                                      </p:to>
                                    </p:set>
                                    <p:animEffect transition="in" filter="fade">
                                      <p:cBhvr>
                                        <p:cTn id="84" dur="1000"/>
                                        <p:tgtEl>
                                          <p:spTgt spid="6">
                                            <p:txEl>
                                              <p:pRg st="7" end="7"/>
                                            </p:txEl>
                                          </p:spTgt>
                                        </p:tgtEl>
                                      </p:cBhvr>
                                    </p:animEffect>
                                    <p:anim calcmode="lin" valueType="num">
                                      <p:cBhvr>
                                        <p:cTn id="8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6">
                                            <p:txEl>
                                              <p:pRg st="8" end="8"/>
                                            </p:txEl>
                                          </p:spTgt>
                                        </p:tgtEl>
                                        <p:attrNameLst>
                                          <p:attrName>style.visibility</p:attrName>
                                        </p:attrNameLst>
                                      </p:cBhvr>
                                      <p:to>
                                        <p:strVal val="visible"/>
                                      </p:to>
                                    </p:set>
                                    <p:animEffect transition="in" filter="fade">
                                      <p:cBhvr>
                                        <p:cTn id="98" dur="1000"/>
                                        <p:tgtEl>
                                          <p:spTgt spid="6">
                                            <p:txEl>
                                              <p:pRg st="8" end="8"/>
                                            </p:txEl>
                                          </p:spTgt>
                                        </p:tgtEl>
                                      </p:cBhvr>
                                    </p:animEffect>
                                    <p:anim calcmode="lin" valueType="num">
                                      <p:cBhvr>
                                        <p:cTn id="9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0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6">
                                            <p:txEl>
                                              <p:pRg st="9" end="9"/>
                                            </p:txEl>
                                          </p:spTgt>
                                        </p:tgtEl>
                                        <p:attrNameLst>
                                          <p:attrName>style.visibility</p:attrName>
                                        </p:attrNameLst>
                                      </p:cBhvr>
                                      <p:to>
                                        <p:strVal val="visible"/>
                                      </p:to>
                                    </p:set>
                                    <p:animEffect transition="in" filter="fade">
                                      <p:cBhvr>
                                        <p:cTn id="112" dur="1000"/>
                                        <p:tgtEl>
                                          <p:spTgt spid="6">
                                            <p:txEl>
                                              <p:pRg st="9" end="9"/>
                                            </p:txEl>
                                          </p:spTgt>
                                        </p:tgtEl>
                                      </p:cBhvr>
                                    </p:animEffect>
                                    <p:anim calcmode="lin" valueType="num">
                                      <p:cBhvr>
                                        <p:cTn id="11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1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1000"/>
                                        <p:tgtEl>
                                          <p:spTgt spid="50"/>
                                        </p:tgtEl>
                                      </p:cBhvr>
                                    </p:animEffect>
                                    <p:anim calcmode="lin" valueType="num">
                                      <p:cBhvr>
                                        <p:cTn id="120" dur="1000" fill="hold"/>
                                        <p:tgtEl>
                                          <p:spTgt spid="50"/>
                                        </p:tgtEl>
                                        <p:attrNameLst>
                                          <p:attrName>ppt_x</p:attrName>
                                        </p:attrNameLst>
                                      </p:cBhvr>
                                      <p:tavLst>
                                        <p:tav tm="0">
                                          <p:val>
                                            <p:strVal val="#ppt_x"/>
                                          </p:val>
                                        </p:tav>
                                        <p:tav tm="100000">
                                          <p:val>
                                            <p:strVal val="#ppt_x"/>
                                          </p:val>
                                        </p:tav>
                                      </p:tavLst>
                                    </p:anim>
                                    <p:anim calcmode="lin" valueType="num">
                                      <p:cBhvr>
                                        <p:cTn id="121" dur="1000" fill="hold"/>
                                        <p:tgtEl>
                                          <p:spTgt spid="5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6">
                                            <p:txEl>
                                              <p:pRg st="10" end="10"/>
                                            </p:txEl>
                                          </p:spTgt>
                                        </p:tgtEl>
                                        <p:attrNameLst>
                                          <p:attrName>style.visibility</p:attrName>
                                        </p:attrNameLst>
                                      </p:cBhvr>
                                      <p:to>
                                        <p:strVal val="visible"/>
                                      </p:to>
                                    </p:set>
                                    <p:animEffect transition="in" filter="fade">
                                      <p:cBhvr>
                                        <p:cTn id="126" dur="1000"/>
                                        <p:tgtEl>
                                          <p:spTgt spid="6">
                                            <p:txEl>
                                              <p:pRg st="10" end="10"/>
                                            </p:txEl>
                                          </p:spTgt>
                                        </p:tgtEl>
                                      </p:cBhvr>
                                    </p:animEffect>
                                    <p:anim calcmode="lin" valueType="num">
                                      <p:cBhvr>
                                        <p:cTn id="12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28"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a:t>What is ‘shooting in raw</a:t>
            </a:r>
            <a:r>
              <a:rPr lang="en-US" sz="4400" dirty="0" smtClean="0"/>
              <a:t>’?</a:t>
            </a:r>
            <a:endParaRPr lang="en-US" sz="4400" dirty="0"/>
          </a:p>
        </p:txBody>
      </p:sp>
      <p:sp>
        <p:nvSpPr>
          <p:cNvPr id="6" name="Content Placeholder 2"/>
          <p:cNvSpPr txBox="1">
            <a:spLocks/>
          </p:cNvSpPr>
          <p:nvPr/>
        </p:nvSpPr>
        <p:spPr>
          <a:xfrm>
            <a:off x="550506" y="1007705"/>
            <a:ext cx="10758196" cy="5638023"/>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Font typeface="Arial" pitchFamily="34" charset="0"/>
              <a:buNone/>
            </a:pPr>
            <a:r>
              <a:rPr lang="en-US" dirty="0" smtClean="0">
                <a:solidFill>
                  <a:schemeClr val="accent2">
                    <a:lumMod val="50000"/>
                  </a:schemeClr>
                </a:solidFill>
              </a:rPr>
              <a:t>What if I tell that you’re already shooting in raw?</a:t>
            </a:r>
          </a:p>
          <a:p>
            <a:pPr marL="45720" indent="0">
              <a:buFont typeface="Arial" pitchFamily="34" charset="0"/>
              <a:buNone/>
            </a:pPr>
            <a:r>
              <a:rPr lang="en-US" sz="1200" dirty="0" smtClean="0">
                <a:solidFill>
                  <a:schemeClr val="accent2">
                    <a:lumMod val="50000"/>
                  </a:schemeClr>
                </a:solidFill>
              </a:rPr>
              <a:t>When you press the shutter button, the light falls onto the sensor in your camera regardless of what mode you have it set on.</a:t>
            </a:r>
          </a:p>
          <a:p>
            <a:pPr marL="45720" indent="0">
              <a:buFont typeface="Arial" pitchFamily="34" charset="0"/>
              <a:buNone/>
            </a:pPr>
            <a:r>
              <a:rPr lang="en-US" sz="1200" dirty="0" smtClean="0">
                <a:solidFill>
                  <a:schemeClr val="accent2">
                    <a:lumMod val="50000"/>
                  </a:schemeClr>
                </a:solidFill>
              </a:rPr>
              <a:t>The sensor collects the data and passes it to the cameras processor and it is what happens next that is different.</a:t>
            </a:r>
          </a:p>
          <a:p>
            <a:pPr marL="45720" indent="0">
              <a:buFont typeface="Arial" pitchFamily="34" charset="0"/>
              <a:buNone/>
            </a:pPr>
            <a:r>
              <a:rPr lang="en-US" sz="1200" b="1" u="sng" dirty="0" smtClean="0">
                <a:solidFill>
                  <a:schemeClr val="accent2">
                    <a:lumMod val="50000"/>
                  </a:schemeClr>
                </a:solidFill>
              </a:rPr>
              <a:t>Raw</a:t>
            </a:r>
          </a:p>
          <a:p>
            <a:pPr marL="45720" indent="0">
              <a:buFont typeface="Arial" pitchFamily="34" charset="0"/>
              <a:buNone/>
            </a:pPr>
            <a:r>
              <a:rPr lang="en-US" sz="1200" dirty="0" smtClean="0">
                <a:solidFill>
                  <a:schemeClr val="accent2">
                    <a:lumMod val="50000"/>
                  </a:schemeClr>
                </a:solidFill>
              </a:rPr>
              <a:t>If your camera is set on ‘raw’ then the data collected by the camera is sent to the memory card as a file with the 3 digit extension depending on which manufacturer made your camera for e.g.</a:t>
            </a:r>
          </a:p>
          <a:p>
            <a:pPr marL="45720" indent="0">
              <a:spcBef>
                <a:spcPts val="0"/>
              </a:spcBef>
              <a:buFont typeface="Arial" pitchFamily="34" charset="0"/>
              <a:buNone/>
            </a:pPr>
            <a:endParaRPr lang="en-US" sz="1200" dirty="0" smtClean="0">
              <a:solidFill>
                <a:schemeClr val="accent2">
                  <a:lumMod val="50000"/>
                </a:schemeClr>
              </a:solidFill>
            </a:endParaRPr>
          </a:p>
          <a:p>
            <a:pPr marL="45720" indent="0">
              <a:lnSpc>
                <a:spcPct val="100000"/>
              </a:lnSpc>
              <a:spcBef>
                <a:spcPts val="0"/>
              </a:spcBef>
              <a:buFont typeface="Arial" pitchFamily="34" charset="0"/>
              <a:buNone/>
            </a:pPr>
            <a:r>
              <a:rPr lang="en-US" sz="1200" dirty="0" smtClean="0">
                <a:solidFill>
                  <a:schemeClr val="accent2">
                    <a:lumMod val="50000"/>
                  </a:schemeClr>
                </a:solidFill>
              </a:rPr>
              <a:t>cr2 for Canon </a:t>
            </a:r>
          </a:p>
          <a:p>
            <a:pPr marL="45720" indent="0">
              <a:lnSpc>
                <a:spcPct val="100000"/>
              </a:lnSpc>
              <a:spcBef>
                <a:spcPts val="0"/>
              </a:spcBef>
              <a:buFont typeface="Arial" pitchFamily="34" charset="0"/>
              <a:buNone/>
            </a:pPr>
            <a:r>
              <a:rPr lang="en-AU" sz="1200" dirty="0" smtClean="0">
                <a:solidFill>
                  <a:schemeClr val="accent2">
                    <a:lumMod val="50000"/>
                  </a:schemeClr>
                </a:solidFill>
              </a:rPr>
              <a:t>nef</a:t>
            </a:r>
            <a:r>
              <a:rPr lang="en-US" sz="1200" dirty="0" smtClean="0">
                <a:solidFill>
                  <a:schemeClr val="accent2">
                    <a:lumMod val="50000"/>
                  </a:schemeClr>
                </a:solidFill>
              </a:rPr>
              <a:t> for Nikon</a:t>
            </a:r>
          </a:p>
          <a:p>
            <a:pPr marL="45720" indent="0">
              <a:lnSpc>
                <a:spcPct val="100000"/>
              </a:lnSpc>
              <a:spcBef>
                <a:spcPts val="0"/>
              </a:spcBef>
              <a:buFont typeface="Arial" pitchFamily="34" charset="0"/>
              <a:buNone/>
            </a:pPr>
            <a:r>
              <a:rPr lang="en-US" sz="1200" dirty="0" smtClean="0">
                <a:solidFill>
                  <a:schemeClr val="accent2">
                    <a:lumMod val="50000"/>
                  </a:schemeClr>
                </a:solidFill>
              </a:rPr>
              <a:t>arw for Sony</a:t>
            </a:r>
          </a:p>
          <a:p>
            <a:pPr marL="45720" indent="0">
              <a:lnSpc>
                <a:spcPct val="100000"/>
              </a:lnSpc>
              <a:spcBef>
                <a:spcPts val="0"/>
              </a:spcBef>
              <a:buFont typeface="Arial" pitchFamily="34" charset="0"/>
              <a:buNone/>
            </a:pPr>
            <a:r>
              <a:rPr lang="en-US" sz="1200" dirty="0">
                <a:solidFill>
                  <a:schemeClr val="accent2">
                    <a:lumMod val="50000"/>
                  </a:schemeClr>
                </a:solidFill>
              </a:rPr>
              <a:t>a</a:t>
            </a:r>
            <a:r>
              <a:rPr lang="en-US" sz="1200" dirty="0" smtClean="0">
                <a:solidFill>
                  <a:schemeClr val="accent2">
                    <a:lumMod val="50000"/>
                  </a:schemeClr>
                </a:solidFill>
              </a:rPr>
              <a:t>nd so on</a:t>
            </a:r>
          </a:p>
          <a:p>
            <a:pPr marL="45720" indent="0">
              <a:buFont typeface="Arial" pitchFamily="34" charset="0"/>
              <a:buNone/>
            </a:pPr>
            <a:r>
              <a:rPr lang="en-US" sz="1200" dirty="0" smtClean="0">
                <a:solidFill>
                  <a:schemeClr val="accent2">
                    <a:lumMod val="50000"/>
                  </a:schemeClr>
                </a:solidFill>
              </a:rPr>
              <a:t>The camera then creates a small JPEG file associated with the raw file and uses it to display the image on the camera’s LCD.</a:t>
            </a:r>
          </a:p>
          <a:p>
            <a:pPr marL="45720" indent="0">
              <a:buFont typeface="Arial" pitchFamily="34" charset="0"/>
              <a:buNone/>
            </a:pPr>
            <a:r>
              <a:rPr lang="en-US" sz="1200" dirty="0" smtClean="0">
                <a:solidFill>
                  <a:schemeClr val="accent2">
                    <a:lumMod val="50000"/>
                  </a:schemeClr>
                </a:solidFill>
              </a:rPr>
              <a:t>Note* This small JPEG file gets the same treatment as described in the next section.</a:t>
            </a:r>
          </a:p>
          <a:p>
            <a:pPr marL="45720" indent="0">
              <a:buFont typeface="Arial" pitchFamily="34" charset="0"/>
              <a:buNone/>
            </a:pPr>
            <a:r>
              <a:rPr lang="en-US" sz="1200" b="1" u="sng" dirty="0" smtClean="0">
                <a:solidFill>
                  <a:schemeClr val="accent2">
                    <a:lumMod val="50000"/>
                  </a:schemeClr>
                </a:solidFill>
              </a:rPr>
              <a:t>JPEG</a:t>
            </a:r>
            <a:endParaRPr lang="en-US" sz="1200" dirty="0" smtClean="0">
              <a:solidFill>
                <a:schemeClr val="accent2">
                  <a:lumMod val="50000"/>
                </a:schemeClr>
              </a:solidFill>
            </a:endParaRPr>
          </a:p>
          <a:p>
            <a:pPr marL="45720" indent="0">
              <a:buFont typeface="Arial" pitchFamily="34" charset="0"/>
              <a:buNone/>
            </a:pPr>
            <a:r>
              <a:rPr lang="en-US" sz="1200" dirty="0" smtClean="0">
                <a:solidFill>
                  <a:schemeClr val="accent2">
                    <a:lumMod val="50000"/>
                  </a:schemeClr>
                </a:solidFill>
              </a:rPr>
              <a:t>If your camera is set to JPEG then exactly the same process happens up to the point where the file would be saved to the memory card.</a:t>
            </a:r>
          </a:p>
          <a:p>
            <a:pPr marL="45720" indent="0">
              <a:buFont typeface="Arial" pitchFamily="34" charset="0"/>
              <a:buNone/>
            </a:pPr>
            <a:r>
              <a:rPr lang="en-US" sz="1200" dirty="0" smtClean="0">
                <a:solidFill>
                  <a:schemeClr val="accent2">
                    <a:lumMod val="50000"/>
                  </a:schemeClr>
                </a:solidFill>
              </a:rPr>
              <a:t>Instead, the camera now uses a series of algorithms to ‘process’ the image. What the camera does in reality is probably kept secret by the manufacturer however,  simply looking at the image will show you that it has been enhanced with contrast, saturation, sharpened and settings like white balance and colour space set.</a:t>
            </a:r>
          </a:p>
          <a:p>
            <a:pPr marL="45720" indent="0">
              <a:buFont typeface="Arial" pitchFamily="34" charset="0"/>
              <a:buNone/>
            </a:pPr>
            <a:r>
              <a:rPr lang="en-US" sz="1200" dirty="0" smtClean="0">
                <a:solidFill>
                  <a:schemeClr val="accent2">
                    <a:lumMod val="50000"/>
                  </a:schemeClr>
                </a:solidFill>
              </a:rPr>
              <a:t>The camera then compresses the file to make it smaller using a process called lossy compression and then saves it to the memory card as a JPEG file.</a:t>
            </a:r>
          </a:p>
        </p:txBody>
      </p:sp>
    </p:spTree>
    <p:extLst>
      <p:ext uri="{BB962C8B-B14F-4D97-AF65-F5344CB8AC3E}">
        <p14:creationId xmlns:p14="http://schemas.microsoft.com/office/powerpoint/2010/main" val="22550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 presetClass="entr" presetSubtype="2" fill="hold" nodeType="afterEffect">
                                  <p:stCondLst>
                                    <p:cond delay="0"/>
                                  </p:stCondLst>
                                  <p:childTnLst>
                                    <p:set>
                                      <p:cBhvr>
                                        <p:cTn id="65" dur="1" fill="hold">
                                          <p:stCondLst>
                                            <p:cond delay="0"/>
                                          </p:stCondLst>
                                        </p:cTn>
                                        <p:tgtEl>
                                          <p:spTgt spid="6">
                                            <p:txEl>
                                              <p:pRg st="9" end="9"/>
                                            </p:txEl>
                                          </p:spTgt>
                                        </p:tgtEl>
                                        <p:attrNameLst>
                                          <p:attrName>style.visibility</p:attrName>
                                        </p:attrNameLst>
                                      </p:cBhvr>
                                      <p:to>
                                        <p:strVal val="visible"/>
                                      </p:to>
                                    </p:set>
                                    <p:anim calcmode="lin" valueType="num">
                                      <p:cBhvr additive="base">
                                        <p:cTn id="66"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6">
                                            <p:txEl>
                                              <p:pRg st="10" end="10"/>
                                            </p:txEl>
                                          </p:spTgt>
                                        </p:tgtEl>
                                        <p:attrNameLst>
                                          <p:attrName>style.visibility</p:attrName>
                                        </p:attrNameLst>
                                      </p:cBhvr>
                                      <p:to>
                                        <p:strVal val="visible"/>
                                      </p:to>
                                    </p:set>
                                    <p:animEffect transition="in" filter="fade">
                                      <p:cBhvr>
                                        <p:cTn id="72" dur="1000"/>
                                        <p:tgtEl>
                                          <p:spTgt spid="6">
                                            <p:txEl>
                                              <p:pRg st="10" end="10"/>
                                            </p:txEl>
                                          </p:spTgt>
                                        </p:tgtEl>
                                      </p:cBhvr>
                                    </p:animEffect>
                                    <p:anim calcmode="lin" valueType="num">
                                      <p:cBhvr>
                                        <p:cTn id="7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6">
                                            <p:txEl>
                                              <p:pRg st="11" end="11"/>
                                            </p:txEl>
                                          </p:spTgt>
                                        </p:tgtEl>
                                        <p:attrNameLst>
                                          <p:attrName>style.visibility</p:attrName>
                                        </p:attrNameLst>
                                      </p:cBhvr>
                                      <p:to>
                                        <p:strVal val="visible"/>
                                      </p:to>
                                    </p:set>
                                    <p:animEffect transition="in" filter="fade">
                                      <p:cBhvr>
                                        <p:cTn id="79" dur="1000"/>
                                        <p:tgtEl>
                                          <p:spTgt spid="6">
                                            <p:txEl>
                                              <p:pRg st="11" end="11"/>
                                            </p:txEl>
                                          </p:spTgt>
                                        </p:tgtEl>
                                      </p:cBhvr>
                                    </p:animEffect>
                                    <p:anim calcmode="lin" valueType="num">
                                      <p:cBhvr>
                                        <p:cTn id="80"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6">
                                            <p:txEl>
                                              <p:pRg st="12" end="12"/>
                                            </p:txEl>
                                          </p:spTgt>
                                        </p:tgtEl>
                                        <p:attrNameLst>
                                          <p:attrName>style.visibility</p:attrName>
                                        </p:attrNameLst>
                                      </p:cBhvr>
                                      <p:to>
                                        <p:strVal val="visible"/>
                                      </p:to>
                                    </p:set>
                                    <p:animEffect transition="in" filter="fade">
                                      <p:cBhvr>
                                        <p:cTn id="86" dur="1000"/>
                                        <p:tgtEl>
                                          <p:spTgt spid="6">
                                            <p:txEl>
                                              <p:pRg st="12" end="12"/>
                                            </p:txEl>
                                          </p:spTgt>
                                        </p:tgtEl>
                                      </p:cBhvr>
                                    </p:animEffect>
                                    <p:anim calcmode="lin" valueType="num">
                                      <p:cBhvr>
                                        <p:cTn id="87"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6">
                                            <p:txEl>
                                              <p:pRg st="13" end="13"/>
                                            </p:txEl>
                                          </p:spTgt>
                                        </p:tgtEl>
                                        <p:attrNameLst>
                                          <p:attrName>style.visibility</p:attrName>
                                        </p:attrNameLst>
                                      </p:cBhvr>
                                      <p:to>
                                        <p:strVal val="visible"/>
                                      </p:to>
                                    </p:set>
                                    <p:animEffect transition="in" filter="fade">
                                      <p:cBhvr>
                                        <p:cTn id="93" dur="1000"/>
                                        <p:tgtEl>
                                          <p:spTgt spid="6">
                                            <p:txEl>
                                              <p:pRg st="13" end="13"/>
                                            </p:txEl>
                                          </p:spTgt>
                                        </p:tgtEl>
                                      </p:cBhvr>
                                    </p:animEffect>
                                    <p:anim calcmode="lin" valueType="num">
                                      <p:cBhvr>
                                        <p:cTn id="94"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95"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6">
                                            <p:txEl>
                                              <p:pRg st="14" end="14"/>
                                            </p:txEl>
                                          </p:spTgt>
                                        </p:tgtEl>
                                        <p:attrNameLst>
                                          <p:attrName>style.visibility</p:attrName>
                                        </p:attrNameLst>
                                      </p:cBhvr>
                                      <p:to>
                                        <p:strVal val="visible"/>
                                      </p:to>
                                    </p:set>
                                    <p:animEffect transition="in" filter="fade">
                                      <p:cBhvr>
                                        <p:cTn id="100" dur="1000"/>
                                        <p:tgtEl>
                                          <p:spTgt spid="6">
                                            <p:txEl>
                                              <p:pRg st="14" end="14"/>
                                            </p:txEl>
                                          </p:spTgt>
                                        </p:tgtEl>
                                      </p:cBhvr>
                                    </p:animEffect>
                                    <p:anim calcmode="lin" valueType="num">
                                      <p:cBhvr>
                                        <p:cTn id="101"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102"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6">
                                            <p:txEl>
                                              <p:pRg st="15" end="15"/>
                                            </p:txEl>
                                          </p:spTgt>
                                        </p:tgtEl>
                                        <p:attrNameLst>
                                          <p:attrName>style.visibility</p:attrName>
                                        </p:attrNameLst>
                                      </p:cBhvr>
                                      <p:to>
                                        <p:strVal val="visible"/>
                                      </p:to>
                                    </p:set>
                                    <p:animEffect transition="in" filter="fade">
                                      <p:cBhvr>
                                        <p:cTn id="107" dur="1000"/>
                                        <p:tgtEl>
                                          <p:spTgt spid="6">
                                            <p:txEl>
                                              <p:pRg st="15" end="15"/>
                                            </p:txEl>
                                          </p:spTgt>
                                        </p:tgtEl>
                                      </p:cBhvr>
                                    </p:animEffect>
                                    <p:anim calcmode="lin" valueType="num">
                                      <p:cBhvr>
                                        <p:cTn id="108"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109"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Why should I </a:t>
            </a:r>
            <a:r>
              <a:rPr lang="en-US" sz="4400" dirty="0"/>
              <a:t>‘</a:t>
            </a:r>
            <a:r>
              <a:rPr lang="en-US" sz="4400" dirty="0" smtClean="0"/>
              <a:t>shoot </a:t>
            </a:r>
            <a:r>
              <a:rPr lang="en-US" sz="4400" dirty="0"/>
              <a:t>in raw</a:t>
            </a:r>
            <a:r>
              <a:rPr lang="en-US" sz="4400" dirty="0" smtClean="0"/>
              <a:t>’?</a:t>
            </a:r>
            <a:endParaRPr lang="en-US" sz="4400" dirty="0"/>
          </a:p>
        </p:txBody>
      </p:sp>
      <p:sp>
        <p:nvSpPr>
          <p:cNvPr id="6" name="Content Placeholder 2"/>
          <p:cNvSpPr txBox="1">
            <a:spLocks/>
          </p:cNvSpPr>
          <p:nvPr/>
        </p:nvSpPr>
        <p:spPr>
          <a:xfrm>
            <a:off x="550506" y="1007706"/>
            <a:ext cx="10758196" cy="5393094"/>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Font typeface="Arial" pitchFamily="34" charset="0"/>
              <a:buNone/>
            </a:pPr>
            <a:r>
              <a:rPr lang="en-US" dirty="0" smtClean="0">
                <a:solidFill>
                  <a:schemeClr val="accent2">
                    <a:lumMod val="50000"/>
                  </a:schemeClr>
                </a:solidFill>
              </a:rPr>
              <a:t>Let’s go back to the origins of JPEG?</a:t>
            </a:r>
          </a:p>
          <a:p>
            <a:pPr marL="45720" indent="0">
              <a:buNone/>
            </a:pPr>
            <a:r>
              <a:rPr lang="en-US" sz="1200" dirty="0" smtClean="0">
                <a:solidFill>
                  <a:schemeClr val="accent2">
                    <a:lumMod val="50000"/>
                  </a:schemeClr>
                </a:solidFill>
              </a:rPr>
              <a:t>JPEG or sometimes shortened to JPG was first released in September 1992 and it is </a:t>
            </a:r>
            <a:r>
              <a:rPr lang="en-US" sz="1200" dirty="0">
                <a:solidFill>
                  <a:schemeClr val="accent2">
                    <a:lumMod val="50000"/>
                  </a:schemeClr>
                </a:solidFill>
              </a:rPr>
              <a:t>an acronym for Joint Photographic Experts </a:t>
            </a:r>
            <a:r>
              <a:rPr lang="en-US" sz="1200" dirty="0" smtClean="0">
                <a:solidFill>
                  <a:schemeClr val="accent2">
                    <a:lumMod val="50000"/>
                  </a:schemeClr>
                </a:solidFill>
              </a:rPr>
              <a:t>Group. JPG comes from the 3 letter file extension used by Windows computers to identify file types.</a:t>
            </a:r>
          </a:p>
          <a:p>
            <a:pPr marL="45720" indent="0">
              <a:buNone/>
            </a:pPr>
            <a:r>
              <a:rPr lang="en-US" sz="1200" dirty="0" smtClean="0">
                <a:solidFill>
                  <a:schemeClr val="accent2">
                    <a:lumMod val="50000"/>
                  </a:schemeClr>
                </a:solidFill>
              </a:rPr>
              <a:t>As computers were developing from green screens into the wonderful brightly coloured and very realistic devices we see today, they soon discovered that there was a need to show colourful images but even though there were digital colour images available in the form of BMP etc. the speed of the internet connections were still quite limited as dial up modems were still being developed. This meant that images used on web pages were large file sizes and took a long time to download and display on your screen.</a:t>
            </a:r>
          </a:p>
          <a:p>
            <a:pPr marL="45720" indent="0">
              <a:buNone/>
            </a:pPr>
            <a:r>
              <a:rPr lang="en-US" sz="1200" dirty="0">
                <a:solidFill>
                  <a:schemeClr val="accent2">
                    <a:lumMod val="50000"/>
                  </a:schemeClr>
                </a:solidFill>
              </a:rPr>
              <a:t>As the internet grew in popularity, it became clear that a new more universal image format was required that had good quality but used smaller file sizes to allow web pages to load quickly. So JPEG was born and it used a compression system called lossy compression to reduce the </a:t>
            </a:r>
            <a:r>
              <a:rPr lang="en-US" sz="1200" dirty="0" smtClean="0">
                <a:solidFill>
                  <a:schemeClr val="accent2">
                    <a:lumMod val="50000"/>
                  </a:schemeClr>
                </a:solidFill>
              </a:rPr>
              <a:t>image </a:t>
            </a:r>
            <a:r>
              <a:rPr lang="en-US" sz="1200" dirty="0">
                <a:solidFill>
                  <a:schemeClr val="accent2">
                    <a:lumMod val="50000"/>
                  </a:schemeClr>
                </a:solidFill>
              </a:rPr>
              <a:t>size yet retain an image quality which was more than suitable for web pages</a:t>
            </a:r>
            <a:r>
              <a:rPr lang="en-US" sz="1200" dirty="0" smtClean="0">
                <a:solidFill>
                  <a:schemeClr val="accent2">
                    <a:lumMod val="50000"/>
                  </a:schemeClr>
                </a:solidFill>
              </a:rPr>
              <a:t>.</a:t>
            </a:r>
          </a:p>
          <a:p>
            <a:pPr marL="45720" indent="0">
              <a:buNone/>
            </a:pPr>
            <a:r>
              <a:rPr lang="en-US" sz="1200" dirty="0">
                <a:solidFill>
                  <a:schemeClr val="accent2">
                    <a:lumMod val="50000"/>
                  </a:schemeClr>
                </a:solidFill>
              </a:rPr>
              <a:t>M</a:t>
            </a:r>
            <a:r>
              <a:rPr lang="en-US" sz="1200" dirty="0" smtClean="0">
                <a:solidFill>
                  <a:schemeClr val="accent2">
                    <a:lumMod val="50000"/>
                  </a:schemeClr>
                </a:solidFill>
              </a:rPr>
              <a:t>y first modem ran at 300 baud and just to put that in perspective, it takes about 5 seconds to download a 4MB file on a 4G mobile phone: </a:t>
            </a:r>
          </a:p>
          <a:p>
            <a:pPr marL="45720" indent="0">
              <a:buNone/>
            </a:pPr>
            <a:r>
              <a:rPr lang="en-AU" sz="1200" dirty="0" smtClean="0">
                <a:solidFill>
                  <a:schemeClr val="accent2">
                    <a:lumMod val="50000"/>
                  </a:schemeClr>
                </a:solidFill>
              </a:rPr>
              <a:t>How long would a 4MB </a:t>
            </a:r>
            <a:r>
              <a:rPr lang="en-AU" sz="1200" dirty="0">
                <a:solidFill>
                  <a:schemeClr val="accent2">
                    <a:lumMod val="50000"/>
                  </a:schemeClr>
                </a:solidFill>
              </a:rPr>
              <a:t>file </a:t>
            </a:r>
            <a:r>
              <a:rPr lang="en-AU" sz="1200" dirty="0" smtClean="0">
                <a:solidFill>
                  <a:schemeClr val="accent2">
                    <a:lumMod val="50000"/>
                  </a:schemeClr>
                </a:solidFill>
              </a:rPr>
              <a:t>take to download </a:t>
            </a:r>
            <a:r>
              <a:rPr lang="en-AU" sz="1200" dirty="0">
                <a:solidFill>
                  <a:schemeClr val="accent2">
                    <a:lumMod val="50000"/>
                  </a:schemeClr>
                </a:solidFill>
              </a:rPr>
              <a:t>with no </a:t>
            </a:r>
            <a:r>
              <a:rPr lang="en-AU" sz="1200" dirty="0" smtClean="0">
                <a:solidFill>
                  <a:schemeClr val="accent2">
                    <a:lumMod val="50000"/>
                  </a:schemeClr>
                </a:solidFill>
              </a:rPr>
              <a:t>interruptions at 300 baud?</a:t>
            </a:r>
          </a:p>
          <a:p>
            <a:pPr marL="45720" indent="0">
              <a:buNone/>
            </a:pPr>
            <a:r>
              <a:rPr lang="en-AU" sz="1200" dirty="0" smtClean="0">
                <a:solidFill>
                  <a:schemeClr val="accent2">
                    <a:lumMod val="50000"/>
                  </a:schemeClr>
                </a:solidFill>
              </a:rPr>
              <a:t>37 </a:t>
            </a:r>
            <a:r>
              <a:rPr lang="en-AU" sz="1200" dirty="0">
                <a:solidFill>
                  <a:schemeClr val="accent2">
                    <a:lumMod val="50000"/>
                  </a:schemeClr>
                </a:solidFill>
              </a:rPr>
              <a:t>hours 56 </a:t>
            </a:r>
            <a:r>
              <a:rPr lang="en-AU" sz="1200" dirty="0" smtClean="0">
                <a:solidFill>
                  <a:schemeClr val="accent2">
                    <a:lumMod val="50000"/>
                  </a:schemeClr>
                </a:solidFill>
              </a:rPr>
              <a:t>minutes</a:t>
            </a:r>
          </a:p>
          <a:p>
            <a:pPr marL="45720" indent="0">
              <a:buNone/>
            </a:pPr>
            <a:r>
              <a:rPr lang="en-AU" sz="1200" dirty="0">
                <a:solidFill>
                  <a:schemeClr val="accent2">
                    <a:lumMod val="50000"/>
                  </a:schemeClr>
                </a:solidFill>
              </a:rPr>
              <a:t>So even a 75KB image would have taken the best part of 30 minutes to download.</a:t>
            </a:r>
          </a:p>
          <a:p>
            <a:pPr marL="45720" indent="0">
              <a:buNone/>
            </a:pPr>
            <a:r>
              <a:rPr lang="en-US" sz="1200" b="1" u="sng" dirty="0" smtClean="0">
                <a:solidFill>
                  <a:schemeClr val="accent2">
                    <a:lumMod val="50000"/>
                  </a:schemeClr>
                </a:solidFill>
              </a:rPr>
              <a:t>Problems with JPEG</a:t>
            </a:r>
          </a:p>
          <a:p>
            <a:pPr marL="45720" indent="0">
              <a:buNone/>
            </a:pPr>
            <a:r>
              <a:rPr lang="en-US" sz="1200" dirty="0">
                <a:solidFill>
                  <a:schemeClr val="accent2">
                    <a:lumMod val="50000"/>
                  </a:schemeClr>
                </a:solidFill>
              </a:rPr>
              <a:t>T</a:t>
            </a:r>
            <a:r>
              <a:rPr lang="en-US" sz="1200" dirty="0" smtClean="0">
                <a:solidFill>
                  <a:schemeClr val="accent2">
                    <a:lumMod val="50000"/>
                  </a:schemeClr>
                </a:solidFill>
              </a:rPr>
              <a:t>here aren’t any, as long as all you want to do I display images on web pages, the JPEG format works really well on for this medium and is still used extensively today even though download speeds are hugely faster.</a:t>
            </a:r>
          </a:p>
          <a:p>
            <a:pPr marL="45720" indent="0">
              <a:buNone/>
            </a:pPr>
            <a:endParaRPr lang="en-US" sz="1200" dirty="0" smtClean="0">
              <a:solidFill>
                <a:schemeClr val="accent2">
                  <a:lumMod val="50000"/>
                </a:schemeClr>
              </a:solidFill>
            </a:endParaRPr>
          </a:p>
          <a:p>
            <a:pPr marL="45720" indent="0">
              <a:buNone/>
            </a:pPr>
            <a:endParaRPr lang="en-US" sz="1200" dirty="0" smtClean="0">
              <a:solidFill>
                <a:schemeClr val="accent2">
                  <a:lumMod val="50000"/>
                </a:schemeClr>
              </a:solidFill>
            </a:endParaRPr>
          </a:p>
          <a:p>
            <a:pPr marL="45720" indent="0">
              <a:buNone/>
            </a:pPr>
            <a:endParaRPr lang="en-US" sz="1200" dirty="0" smtClean="0">
              <a:solidFill>
                <a:schemeClr val="accent2">
                  <a:lumMod val="50000"/>
                </a:schemeClr>
              </a:solidFill>
            </a:endParaRPr>
          </a:p>
        </p:txBody>
      </p:sp>
    </p:spTree>
    <p:extLst>
      <p:ext uri="{BB962C8B-B14F-4D97-AF65-F5344CB8AC3E}">
        <p14:creationId xmlns:p14="http://schemas.microsoft.com/office/powerpoint/2010/main" val="135984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fade">
                                      <p:cBhvr>
                                        <p:cTn id="70" dur="1000"/>
                                        <p:tgtEl>
                                          <p:spTgt spid="6">
                                            <p:txEl>
                                              <p:pRg st="8" end="8"/>
                                            </p:txEl>
                                          </p:spTgt>
                                        </p:tgtEl>
                                      </p:cBhvr>
                                    </p:animEffect>
                                    <p:anim calcmode="lin" valueType="num">
                                      <p:cBhvr>
                                        <p:cTn id="7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1000"/>
                                        <p:tgtEl>
                                          <p:spTgt spid="6">
                                            <p:txEl>
                                              <p:pRg st="9" end="9"/>
                                            </p:txEl>
                                          </p:spTgt>
                                        </p:tgtEl>
                                      </p:cBhvr>
                                    </p:animEffect>
                                    <p:anim calcmode="lin" valueType="num">
                                      <p:cBhvr>
                                        <p:cTn id="7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Why should I </a:t>
            </a:r>
            <a:r>
              <a:rPr lang="en-US" sz="4400" dirty="0"/>
              <a:t>‘</a:t>
            </a:r>
            <a:r>
              <a:rPr lang="en-US" sz="4400" dirty="0" smtClean="0"/>
              <a:t>shoot </a:t>
            </a:r>
            <a:r>
              <a:rPr lang="en-US" sz="4400" dirty="0"/>
              <a:t>in raw</a:t>
            </a:r>
            <a:r>
              <a:rPr lang="en-US" sz="4400" dirty="0" smtClean="0"/>
              <a:t>’?</a:t>
            </a:r>
            <a:endParaRPr lang="en-US" sz="4400" dirty="0"/>
          </a:p>
        </p:txBody>
      </p:sp>
      <p:sp>
        <p:nvSpPr>
          <p:cNvPr id="6" name="Content Placeholder 2"/>
          <p:cNvSpPr txBox="1">
            <a:spLocks/>
          </p:cNvSpPr>
          <p:nvPr/>
        </p:nvSpPr>
        <p:spPr>
          <a:xfrm>
            <a:off x="550506" y="1007706"/>
            <a:ext cx="10758196" cy="5393094"/>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lvl="0" indent="0">
              <a:lnSpc>
                <a:spcPct val="100000"/>
              </a:lnSpc>
              <a:spcBef>
                <a:spcPts val="0"/>
              </a:spcBef>
              <a:buSzTx/>
              <a:buNone/>
            </a:pPr>
            <a:r>
              <a:rPr lang="en-US" sz="1200" b="1" u="sng" dirty="0">
                <a:solidFill>
                  <a:srgbClr val="3691AA">
                    <a:lumMod val="50000"/>
                  </a:srgbClr>
                </a:solidFill>
              </a:rPr>
              <a:t>Problems with JPEG for Photographers</a:t>
            </a:r>
          </a:p>
          <a:p>
            <a:pPr marL="45720" lvl="0" indent="0">
              <a:lnSpc>
                <a:spcPct val="100000"/>
              </a:lnSpc>
              <a:spcBef>
                <a:spcPts val="0"/>
              </a:spcBef>
              <a:buSzTx/>
              <a:buNone/>
            </a:pPr>
            <a:endParaRPr lang="en-US" sz="1200" dirty="0" smtClean="0">
              <a:solidFill>
                <a:srgbClr val="3691AA">
                  <a:lumMod val="50000"/>
                </a:srgbClr>
              </a:solidFill>
            </a:endParaRPr>
          </a:p>
          <a:p>
            <a:pPr marL="45720" lvl="0" indent="0">
              <a:lnSpc>
                <a:spcPct val="100000"/>
              </a:lnSpc>
              <a:spcBef>
                <a:spcPts val="0"/>
              </a:spcBef>
              <a:buSzTx/>
              <a:buNone/>
            </a:pPr>
            <a:r>
              <a:rPr lang="en-US" sz="1200" dirty="0" smtClean="0">
                <a:solidFill>
                  <a:srgbClr val="3691AA">
                    <a:lumMod val="50000"/>
                  </a:srgbClr>
                </a:solidFill>
              </a:rPr>
              <a:t>The main issue doesn’t lie with displaying your images otherwise it would be pointless having the JPEG format on a camera at all</a:t>
            </a:r>
            <a:r>
              <a:rPr lang="en-US" sz="1200" dirty="0">
                <a:solidFill>
                  <a:srgbClr val="3691AA">
                    <a:lumMod val="50000"/>
                  </a:srgbClr>
                </a:solidFill>
              </a:rPr>
              <a:t>. No, </a:t>
            </a:r>
            <a:r>
              <a:rPr lang="en-US" sz="1200" dirty="0" smtClean="0">
                <a:solidFill>
                  <a:srgbClr val="3691AA">
                    <a:lumMod val="50000"/>
                  </a:srgbClr>
                </a:solidFill>
              </a:rPr>
              <a:t>the JPEG </a:t>
            </a:r>
            <a:r>
              <a:rPr lang="en-US" sz="1200" dirty="0">
                <a:solidFill>
                  <a:srgbClr val="3691AA">
                    <a:lumMod val="50000"/>
                  </a:srgbClr>
                </a:solidFill>
              </a:rPr>
              <a:t>format is an excellent standard for displaying images which is exactly why there is a JPEG setting on your camera</a:t>
            </a:r>
            <a:r>
              <a:rPr lang="en-US" sz="1200" dirty="0" smtClean="0">
                <a:solidFill>
                  <a:srgbClr val="3691AA">
                    <a:lumMod val="50000"/>
                  </a:srgbClr>
                </a:solidFill>
              </a:rPr>
              <a:t>.</a:t>
            </a:r>
          </a:p>
          <a:p>
            <a:pPr marL="45720" lvl="0" indent="0">
              <a:lnSpc>
                <a:spcPct val="100000"/>
              </a:lnSpc>
              <a:spcBef>
                <a:spcPts val="0"/>
              </a:spcBef>
              <a:buSzTx/>
              <a:buNone/>
            </a:pPr>
            <a:endParaRPr lang="en-US" sz="1200" dirty="0">
              <a:solidFill>
                <a:srgbClr val="3691AA">
                  <a:lumMod val="50000"/>
                </a:srgbClr>
              </a:solidFill>
            </a:endParaRPr>
          </a:p>
          <a:p>
            <a:pPr marL="45720" lvl="0" indent="0">
              <a:lnSpc>
                <a:spcPct val="100000"/>
              </a:lnSpc>
              <a:spcBef>
                <a:spcPts val="0"/>
              </a:spcBef>
              <a:buSzTx/>
              <a:buNone/>
            </a:pPr>
            <a:r>
              <a:rPr lang="en-US" sz="1200" dirty="0">
                <a:solidFill>
                  <a:srgbClr val="3691AA">
                    <a:lumMod val="50000"/>
                  </a:srgbClr>
                </a:solidFill>
              </a:rPr>
              <a:t>No, the main issue lies with the ability to edit images in post production combined with the ‘lossy’ compression used to </a:t>
            </a:r>
            <a:r>
              <a:rPr lang="en-US" sz="1200" dirty="0" smtClean="0">
                <a:solidFill>
                  <a:srgbClr val="3691AA">
                    <a:lumMod val="50000"/>
                  </a:srgbClr>
                </a:solidFill>
              </a:rPr>
              <a:t>reduce </a:t>
            </a:r>
            <a:r>
              <a:rPr lang="en-US" sz="1200" dirty="0">
                <a:solidFill>
                  <a:srgbClr val="3691AA">
                    <a:lumMod val="50000"/>
                  </a:srgbClr>
                </a:solidFill>
              </a:rPr>
              <a:t>the file size.</a:t>
            </a:r>
          </a:p>
          <a:p>
            <a:pPr marL="45720" indent="0">
              <a:buFont typeface="Arial" pitchFamily="34" charset="0"/>
              <a:buNone/>
            </a:pPr>
            <a:r>
              <a:rPr lang="en-US" dirty="0" smtClean="0">
                <a:solidFill>
                  <a:schemeClr val="accent2">
                    <a:lumMod val="50000"/>
                  </a:schemeClr>
                </a:solidFill>
              </a:rPr>
              <a:t>Let’s look at ‘lossy’ compression according to Wikipedia (with some slight changes)</a:t>
            </a:r>
          </a:p>
          <a:p>
            <a:pPr marL="45720" indent="0">
              <a:buNone/>
            </a:pPr>
            <a:r>
              <a:rPr lang="en-AU" sz="1200" dirty="0"/>
              <a:t>L</a:t>
            </a:r>
            <a:r>
              <a:rPr lang="en-AU" sz="1200" dirty="0" smtClean="0"/>
              <a:t>ossy compression is </a:t>
            </a:r>
            <a:r>
              <a:rPr lang="en-AU" sz="1200" dirty="0"/>
              <a:t>the class of data encoding methods that uses inexact approximations and partial data discarding to represent the content. </a:t>
            </a:r>
            <a:endParaRPr lang="en-AU" sz="1200" dirty="0" smtClean="0"/>
          </a:p>
          <a:p>
            <a:pPr marL="45720" indent="0">
              <a:buNone/>
            </a:pPr>
            <a:r>
              <a:rPr lang="en-AU" sz="1200" dirty="0" smtClean="0"/>
              <a:t>Lossy </a:t>
            </a:r>
            <a:r>
              <a:rPr lang="en-AU" sz="1200" dirty="0"/>
              <a:t>compression (irreversible </a:t>
            </a:r>
            <a:r>
              <a:rPr lang="en-AU" sz="1200" dirty="0" smtClean="0"/>
              <a:t>data compression) degrades data as </a:t>
            </a:r>
            <a:r>
              <a:rPr lang="en-AU" sz="1200" dirty="0"/>
              <a:t>opposed to lossless data compression (reversible data compression) which does not degrade the data. The amount of data reduction possible using lossy compression is much higher than through lossless techniques which is why it is used</a:t>
            </a:r>
            <a:r>
              <a:rPr lang="en-AU" sz="1200" dirty="0" smtClean="0"/>
              <a:t>. The whole lossy process is based around the human brain’s inability to detect subtle changes in tones, colours and sharpness.</a:t>
            </a:r>
            <a:endParaRPr lang="en-US" sz="1200" dirty="0">
              <a:solidFill>
                <a:schemeClr val="accent2">
                  <a:lumMod val="50000"/>
                </a:schemeClr>
              </a:solidFill>
            </a:endParaRPr>
          </a:p>
          <a:p>
            <a:pPr marL="45720" indent="0">
              <a:buNone/>
            </a:pPr>
            <a:r>
              <a:rPr lang="en-AU" sz="1200" dirty="0" smtClean="0"/>
              <a:t>Key words here are:</a:t>
            </a:r>
          </a:p>
          <a:p>
            <a:pPr>
              <a:lnSpc>
                <a:spcPct val="0"/>
              </a:lnSpc>
            </a:pPr>
            <a:r>
              <a:rPr lang="en-AU" sz="1200" dirty="0" smtClean="0"/>
              <a:t>Lossy </a:t>
            </a:r>
          </a:p>
          <a:p>
            <a:pPr>
              <a:lnSpc>
                <a:spcPct val="0"/>
              </a:lnSpc>
            </a:pPr>
            <a:r>
              <a:rPr lang="en-AU" sz="1200" dirty="0" smtClean="0"/>
              <a:t>Irreversible</a:t>
            </a:r>
          </a:p>
          <a:p>
            <a:pPr>
              <a:lnSpc>
                <a:spcPct val="0"/>
              </a:lnSpc>
            </a:pPr>
            <a:r>
              <a:rPr lang="en-AU" sz="1200" dirty="0" smtClean="0"/>
              <a:t>Inexact </a:t>
            </a:r>
          </a:p>
          <a:p>
            <a:pPr>
              <a:lnSpc>
                <a:spcPct val="0"/>
              </a:lnSpc>
            </a:pPr>
            <a:r>
              <a:rPr lang="en-AU" sz="1200" dirty="0" smtClean="0"/>
              <a:t>Approximations </a:t>
            </a:r>
          </a:p>
          <a:p>
            <a:pPr>
              <a:lnSpc>
                <a:spcPct val="0"/>
              </a:lnSpc>
            </a:pPr>
            <a:r>
              <a:rPr lang="en-AU" sz="1200" dirty="0" smtClean="0"/>
              <a:t>Discarding</a:t>
            </a:r>
          </a:p>
          <a:p>
            <a:pPr marL="45720" indent="0">
              <a:buNone/>
            </a:pPr>
            <a:r>
              <a:rPr lang="en-AU" sz="1200" dirty="0" smtClean="0"/>
              <a:t>Here are two different </a:t>
            </a:r>
            <a:r>
              <a:rPr lang="en-AU" sz="1200" dirty="0"/>
              <a:t>versions of </a:t>
            </a:r>
            <a:r>
              <a:rPr lang="en-AU" sz="1200" dirty="0" smtClean="0"/>
              <a:t>a cat called Ruby and you are about to see </a:t>
            </a:r>
            <a:r>
              <a:rPr lang="en-AU" sz="1200" dirty="0"/>
              <a:t>show how higher degrees of approximation create coarser images as more details are removed. </a:t>
            </a:r>
            <a:r>
              <a:rPr lang="en-AU" sz="1200" dirty="0" smtClean="0"/>
              <a:t>The first is a high compression image and the second is a low compression image, the higher the compression the more data is thrown away.</a:t>
            </a:r>
          </a:p>
          <a:p>
            <a:pPr marL="45720" indent="0">
              <a:buNone/>
            </a:pPr>
            <a:endParaRPr lang="en-US" sz="1200" dirty="0" smtClean="0">
              <a:solidFill>
                <a:schemeClr val="accent2">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78" y="1639076"/>
            <a:ext cx="5065746" cy="33771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265" y="1639076"/>
            <a:ext cx="5065746" cy="3377164"/>
          </a:xfrm>
          <a:prstGeom prst="rect">
            <a:avLst/>
          </a:prstGeom>
        </p:spPr>
      </p:pic>
    </p:spTree>
    <p:extLst>
      <p:ext uri="{BB962C8B-B14F-4D97-AF65-F5344CB8AC3E}">
        <p14:creationId xmlns:p14="http://schemas.microsoft.com/office/powerpoint/2010/main" val="293261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1000"/>
                                        <p:tgtEl>
                                          <p:spTgt spid="6">
                                            <p:txEl>
                                              <p:pRg st="7" end="7"/>
                                            </p:txEl>
                                          </p:spTgt>
                                        </p:tgtEl>
                                      </p:cBhvr>
                                    </p:animEffect>
                                    <p:anim calcmode="lin" valueType="num">
                                      <p:cBhvr>
                                        <p:cTn id="4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1000"/>
                                        <p:tgtEl>
                                          <p:spTgt spid="6">
                                            <p:txEl>
                                              <p:pRg st="8" end="8"/>
                                            </p:txEl>
                                          </p:spTgt>
                                        </p:tgtEl>
                                      </p:cBhvr>
                                    </p:animEffect>
                                    <p:anim calcmode="lin" valueType="num">
                                      <p:cBhvr>
                                        <p:cTn id="5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 calcmode="lin" valueType="num">
                                      <p:cBhvr additive="base">
                                        <p:cTn id="62"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6">
                                            <p:txEl>
                                              <p:pRg st="10" end="10"/>
                                            </p:txEl>
                                          </p:spTgt>
                                        </p:tgtEl>
                                        <p:attrNameLst>
                                          <p:attrName>style.visibility</p:attrName>
                                        </p:attrNameLst>
                                      </p:cBhvr>
                                      <p:to>
                                        <p:strVal val="visible"/>
                                      </p:to>
                                    </p:set>
                                    <p:anim calcmode="lin" valueType="num">
                                      <p:cBhvr additive="base">
                                        <p:cTn id="68" dur="5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nodeType="clickEffect">
                                  <p:stCondLst>
                                    <p:cond delay="0"/>
                                  </p:stCondLst>
                                  <p:childTnLst>
                                    <p:set>
                                      <p:cBhvr>
                                        <p:cTn id="73" dur="1" fill="hold">
                                          <p:stCondLst>
                                            <p:cond delay="0"/>
                                          </p:stCondLst>
                                        </p:cTn>
                                        <p:tgtEl>
                                          <p:spTgt spid="6">
                                            <p:txEl>
                                              <p:pRg st="11" end="11"/>
                                            </p:txEl>
                                          </p:spTgt>
                                        </p:tgtEl>
                                        <p:attrNameLst>
                                          <p:attrName>style.visibility</p:attrName>
                                        </p:attrNameLst>
                                      </p:cBhvr>
                                      <p:to>
                                        <p:strVal val="visible"/>
                                      </p:to>
                                    </p:set>
                                    <p:anim calcmode="lin" valueType="num">
                                      <p:cBhvr additive="base">
                                        <p:cTn id="74" dur="500" fill="hold"/>
                                        <p:tgtEl>
                                          <p:spTgt spid="6">
                                            <p:txEl>
                                              <p:pRg st="11" end="11"/>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6">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6">
                                            <p:txEl>
                                              <p:pRg st="12" end="12"/>
                                            </p:txEl>
                                          </p:spTgt>
                                        </p:tgtEl>
                                        <p:attrNameLst>
                                          <p:attrName>style.visibility</p:attrName>
                                        </p:attrNameLst>
                                      </p:cBhvr>
                                      <p:to>
                                        <p:strVal val="visible"/>
                                      </p:to>
                                    </p:set>
                                    <p:anim calcmode="lin" valueType="num">
                                      <p:cBhvr additive="base">
                                        <p:cTn id="80" dur="500" fill="hold"/>
                                        <p:tgtEl>
                                          <p:spTgt spid="6">
                                            <p:txEl>
                                              <p:pRg st="12" end="12"/>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nodeType="clickEffect">
                                  <p:stCondLst>
                                    <p:cond delay="0"/>
                                  </p:stCondLst>
                                  <p:childTnLst>
                                    <p:set>
                                      <p:cBhvr>
                                        <p:cTn id="85" dur="1" fill="hold">
                                          <p:stCondLst>
                                            <p:cond delay="0"/>
                                          </p:stCondLst>
                                        </p:cTn>
                                        <p:tgtEl>
                                          <p:spTgt spid="6">
                                            <p:txEl>
                                              <p:pRg st="13" end="13"/>
                                            </p:txEl>
                                          </p:spTgt>
                                        </p:tgtEl>
                                        <p:attrNameLst>
                                          <p:attrName>style.visibility</p:attrName>
                                        </p:attrNameLst>
                                      </p:cBhvr>
                                      <p:to>
                                        <p:strVal val="visible"/>
                                      </p:to>
                                    </p:set>
                                    <p:anim calcmode="lin" valueType="num">
                                      <p:cBhvr additive="base">
                                        <p:cTn id="86" dur="500" fill="hold"/>
                                        <p:tgtEl>
                                          <p:spTgt spid="6">
                                            <p:txEl>
                                              <p:pRg st="13" end="13"/>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6">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6">
                                            <p:txEl>
                                              <p:pRg st="14" end="14"/>
                                            </p:txEl>
                                          </p:spTgt>
                                        </p:tgtEl>
                                        <p:attrNameLst>
                                          <p:attrName>style.visibility</p:attrName>
                                        </p:attrNameLst>
                                      </p:cBhvr>
                                      <p:to>
                                        <p:strVal val="visible"/>
                                      </p:to>
                                    </p:set>
                                    <p:animEffect transition="in" filter="fade">
                                      <p:cBhvr>
                                        <p:cTn id="92" dur="1000"/>
                                        <p:tgtEl>
                                          <p:spTgt spid="6">
                                            <p:txEl>
                                              <p:pRg st="14" end="14"/>
                                            </p:txEl>
                                          </p:spTgt>
                                        </p:tgtEl>
                                      </p:cBhvr>
                                    </p:animEffect>
                                    <p:anim calcmode="lin" valueType="num">
                                      <p:cBhvr>
                                        <p:cTn id="93"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94"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1000"/>
                                        <p:tgtEl>
                                          <p:spTgt spid="2"/>
                                        </p:tgtEl>
                                      </p:cBhvr>
                                    </p:animEffect>
                                    <p:anim calcmode="lin" valueType="num">
                                      <p:cBhvr>
                                        <p:cTn id="100" dur="1000" fill="hold"/>
                                        <p:tgtEl>
                                          <p:spTgt spid="2"/>
                                        </p:tgtEl>
                                        <p:attrNameLst>
                                          <p:attrName>ppt_x</p:attrName>
                                        </p:attrNameLst>
                                      </p:cBhvr>
                                      <p:tavLst>
                                        <p:tav tm="0">
                                          <p:val>
                                            <p:strVal val="#ppt_x"/>
                                          </p:val>
                                        </p:tav>
                                        <p:tav tm="100000">
                                          <p:val>
                                            <p:strVal val="#ppt_x"/>
                                          </p:val>
                                        </p:tav>
                                      </p:tavLst>
                                    </p:anim>
                                    <p:anim calcmode="lin" valueType="num">
                                      <p:cBhvr>
                                        <p:cTn id="10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fade">
                                      <p:cBhvr>
                                        <p:cTn id="106" dur="1000"/>
                                        <p:tgtEl>
                                          <p:spTgt spid="5"/>
                                        </p:tgtEl>
                                      </p:cBhvr>
                                    </p:animEffect>
                                    <p:anim calcmode="lin" valueType="num">
                                      <p:cBhvr>
                                        <p:cTn id="107" dur="1000" fill="hold"/>
                                        <p:tgtEl>
                                          <p:spTgt spid="5"/>
                                        </p:tgtEl>
                                        <p:attrNameLst>
                                          <p:attrName>ppt_x</p:attrName>
                                        </p:attrNameLst>
                                      </p:cBhvr>
                                      <p:tavLst>
                                        <p:tav tm="0">
                                          <p:val>
                                            <p:strVal val="#ppt_x"/>
                                          </p:val>
                                        </p:tav>
                                        <p:tav tm="100000">
                                          <p:val>
                                            <p:strVal val="#ppt_x"/>
                                          </p:val>
                                        </p:tav>
                                      </p:tavLst>
                                    </p:anim>
                                    <p:anim calcmode="lin" valueType="num">
                                      <p:cBhvr>
                                        <p:cTn id="10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Why should I </a:t>
            </a:r>
            <a:r>
              <a:rPr lang="en-US" sz="4400" dirty="0"/>
              <a:t>‘</a:t>
            </a:r>
            <a:r>
              <a:rPr lang="en-US" sz="4400" dirty="0" smtClean="0"/>
              <a:t>shoot </a:t>
            </a:r>
            <a:r>
              <a:rPr lang="en-US" sz="4400" dirty="0"/>
              <a:t>in raw</a:t>
            </a:r>
            <a:r>
              <a:rPr lang="en-US" sz="4400" dirty="0" smtClean="0"/>
              <a:t>’?</a:t>
            </a:r>
            <a:endParaRPr lang="en-US" sz="4400" dirty="0"/>
          </a:p>
        </p:txBody>
      </p:sp>
      <p:sp>
        <p:nvSpPr>
          <p:cNvPr id="6" name="Content Placeholder 2"/>
          <p:cNvSpPr txBox="1">
            <a:spLocks/>
          </p:cNvSpPr>
          <p:nvPr/>
        </p:nvSpPr>
        <p:spPr>
          <a:xfrm>
            <a:off x="550506" y="1007706"/>
            <a:ext cx="10758196" cy="5393094"/>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Font typeface="Arial" pitchFamily="34" charset="0"/>
              <a:buNone/>
            </a:pPr>
            <a:r>
              <a:rPr lang="en-US" dirty="0" smtClean="0">
                <a:solidFill>
                  <a:schemeClr val="accent2">
                    <a:lumMod val="50000"/>
                  </a:schemeClr>
                </a:solidFill>
              </a:rPr>
              <a:t>What does Lossy compression actually do to my image?</a:t>
            </a:r>
          </a:p>
          <a:p>
            <a:pPr marL="45720" indent="0">
              <a:buNone/>
            </a:pPr>
            <a:r>
              <a:rPr lang="en-AU" sz="1200" dirty="0" smtClean="0"/>
              <a:t>When a file is saved as a JPEG, it is converted from red, green, blue (RGB) colour space to YCBCR where Y is the brightness or </a:t>
            </a:r>
            <a:r>
              <a:rPr lang="en-AU" sz="1200" dirty="0" err="1" smtClean="0"/>
              <a:t>luma</a:t>
            </a:r>
            <a:r>
              <a:rPr lang="en-AU" sz="1200" dirty="0" smtClean="0"/>
              <a:t>, CB is blue minus and CR is red minus. </a:t>
            </a:r>
          </a:p>
          <a:p>
            <a:pPr marL="45720" indent="0">
              <a:buNone/>
            </a:pPr>
            <a:r>
              <a:rPr lang="en-AU" sz="1200" dirty="0" smtClean="0"/>
              <a:t>Then a process called Transform </a:t>
            </a:r>
            <a:r>
              <a:rPr lang="en-AU" sz="1200" dirty="0"/>
              <a:t>E</a:t>
            </a:r>
            <a:r>
              <a:rPr lang="en-AU" sz="1200" dirty="0" smtClean="0"/>
              <a:t>ncoding averages out the colours using a </a:t>
            </a:r>
            <a:r>
              <a:rPr lang="en-AU" sz="1200" dirty="0"/>
              <a:t>D</a:t>
            </a:r>
            <a:r>
              <a:rPr lang="en-AU" sz="1200" dirty="0" smtClean="0"/>
              <a:t>iscrete </a:t>
            </a:r>
            <a:r>
              <a:rPr lang="en-AU" sz="1200" dirty="0"/>
              <a:t>C</a:t>
            </a:r>
            <a:r>
              <a:rPr lang="en-AU" sz="1200" dirty="0" smtClean="0"/>
              <a:t>osine Transform to create an image that has fewer colours than were in the original. This is done by splitting the image into 8 x 8 pixel blocks and converting them to the 64 blocks of different cosine transforms coefficients that make up an image. </a:t>
            </a:r>
          </a:p>
          <a:p>
            <a:pPr marL="45720" indent="0">
              <a:buNone/>
            </a:pPr>
            <a:r>
              <a:rPr lang="en-AU" sz="1200" dirty="0" smtClean="0"/>
              <a:t>The blocks are then given a value for the amount of contribution each block has to the image and after the DCT has completed, the 8 x 8 block will have discarded most of the information in the image that can’t be noticed by the human eye and changed the values to zeros.</a:t>
            </a:r>
          </a:p>
          <a:p>
            <a:pPr marL="45720" indent="0">
              <a:buNone/>
            </a:pPr>
            <a:r>
              <a:rPr lang="en-AU" sz="1200" dirty="0" smtClean="0"/>
              <a:t>The zeros are then discarded by a process called the Huffman Encoding to further compress the file and the resultant JPEG file is much smaller than the original image.</a:t>
            </a:r>
          </a:p>
          <a:p>
            <a:pPr marL="45720" indent="0">
              <a:buNone/>
            </a:pPr>
            <a:endParaRPr lang="en-AU" sz="1200" dirty="0" smtClean="0"/>
          </a:p>
          <a:p>
            <a:pPr marL="45720" indent="0">
              <a:buNone/>
            </a:pPr>
            <a:endParaRPr lang="en-AU" sz="1200" dirty="0" smtClean="0"/>
          </a:p>
          <a:p>
            <a:pPr marL="45720" indent="0">
              <a:buNone/>
            </a:pPr>
            <a:r>
              <a:rPr lang="en-AU" sz="1200" dirty="0" smtClean="0"/>
              <a:t> </a:t>
            </a:r>
            <a:endParaRPr lang="en-US" sz="1200" dirty="0" smtClean="0">
              <a:solidFill>
                <a:schemeClr val="accent2">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631" y="479233"/>
            <a:ext cx="6275946" cy="5921567"/>
          </a:xfrm>
          <a:prstGeom prst="rect">
            <a:avLst/>
          </a:prstGeom>
        </p:spPr>
      </p:pic>
    </p:spTree>
    <p:extLst>
      <p:ext uri="{BB962C8B-B14F-4D97-AF65-F5344CB8AC3E}">
        <p14:creationId xmlns:p14="http://schemas.microsoft.com/office/powerpoint/2010/main" val="121870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1000"/>
                                        <p:tgtEl>
                                          <p:spTgt spid="6">
                                            <p:txEl>
                                              <p:pRg st="4" end="4"/>
                                            </p:txEl>
                                          </p:spTgt>
                                        </p:tgtEl>
                                      </p:cBhvr>
                                    </p:animEffect>
                                    <p:anim calcmode="lin" valueType="num">
                                      <p:cBhvr>
                                        <p:cTn id="5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Why should I </a:t>
            </a:r>
            <a:r>
              <a:rPr lang="en-US" sz="4400" dirty="0"/>
              <a:t>‘</a:t>
            </a:r>
            <a:r>
              <a:rPr lang="en-US" sz="4400" dirty="0" smtClean="0"/>
              <a:t>shoot </a:t>
            </a:r>
            <a:r>
              <a:rPr lang="en-US" sz="4400" dirty="0"/>
              <a:t>in raw</a:t>
            </a:r>
            <a:r>
              <a:rPr lang="en-US" sz="4400" dirty="0" smtClean="0"/>
              <a:t>’?</a:t>
            </a:r>
            <a:endParaRPr lang="en-US" sz="4400" dirty="0"/>
          </a:p>
        </p:txBody>
      </p:sp>
      <p:sp>
        <p:nvSpPr>
          <p:cNvPr id="6" name="Content Placeholder 2"/>
          <p:cNvSpPr txBox="1">
            <a:spLocks/>
          </p:cNvSpPr>
          <p:nvPr/>
        </p:nvSpPr>
        <p:spPr>
          <a:xfrm>
            <a:off x="550506" y="1250302"/>
            <a:ext cx="10758196" cy="5150497"/>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a:t>I</a:t>
            </a:r>
            <a:r>
              <a:rPr lang="en-AU" sz="1200" dirty="0" smtClean="0"/>
              <a:t>n many cases, images are used immediately they are taken for e.g. posting to social media etc. and they are fine taken in JPEG, nobody will ever notice because they are not intended for close scrutiny.</a:t>
            </a:r>
          </a:p>
          <a:p>
            <a:pPr marL="45720" indent="0">
              <a:buNone/>
            </a:pPr>
            <a:r>
              <a:rPr lang="en-AU" sz="1200" dirty="0" smtClean="0"/>
              <a:t>However, as photographers you may want to edit your images to get them to an advanced standard before committing them to JPEG or TIFF formats. This is so you can enter them into competition or just prepare an image for printing and framing before putting it on your wall.</a:t>
            </a:r>
          </a:p>
          <a:p>
            <a:pPr marL="45720" indent="0">
              <a:buNone/>
            </a:pPr>
            <a:r>
              <a:rPr lang="en-AU" sz="1200" dirty="0" smtClean="0"/>
              <a:t>So in that case, you will need to leverage the full amount of data that you can to give you editing advantages that JPEG files don’t have because the data has been thrown away by the lossy compression process.</a:t>
            </a:r>
          </a:p>
          <a:p>
            <a:pPr marL="45720" indent="0">
              <a:buNone/>
            </a:pPr>
            <a:r>
              <a:rPr lang="en-AU" sz="1200" dirty="0" smtClean="0"/>
              <a:t>This leads us right on to the next question.</a:t>
            </a:r>
          </a:p>
          <a:p>
            <a:pPr marL="45720" indent="0">
              <a:buNone/>
            </a:pPr>
            <a:endParaRPr lang="en-US" sz="1200" dirty="0" smtClean="0"/>
          </a:p>
        </p:txBody>
      </p:sp>
    </p:spTree>
    <p:extLst>
      <p:ext uri="{BB962C8B-B14F-4D97-AF65-F5344CB8AC3E}">
        <p14:creationId xmlns:p14="http://schemas.microsoft.com/office/powerpoint/2010/main" val="18720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When should I </a:t>
            </a:r>
            <a:r>
              <a:rPr lang="en-US" sz="4400" dirty="0"/>
              <a:t>‘</a:t>
            </a:r>
            <a:r>
              <a:rPr lang="en-US" sz="4400" dirty="0" smtClean="0"/>
              <a:t>shoot </a:t>
            </a:r>
            <a:r>
              <a:rPr lang="en-US" sz="4400" dirty="0"/>
              <a:t>in raw</a:t>
            </a:r>
            <a:r>
              <a:rPr lang="en-US" sz="4400" dirty="0" smtClean="0"/>
              <a:t>’?</a:t>
            </a:r>
            <a:endParaRPr lang="en-US" sz="4400" dirty="0"/>
          </a:p>
        </p:txBody>
      </p:sp>
      <p:sp>
        <p:nvSpPr>
          <p:cNvPr id="6" name="Content Placeholder 2"/>
          <p:cNvSpPr txBox="1">
            <a:spLocks/>
          </p:cNvSpPr>
          <p:nvPr/>
        </p:nvSpPr>
        <p:spPr>
          <a:xfrm>
            <a:off x="550506" y="1250302"/>
            <a:ext cx="10758196" cy="5150497"/>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a:t>T</a:t>
            </a:r>
            <a:r>
              <a:rPr lang="en-AU" sz="1200" dirty="0" smtClean="0"/>
              <a:t>o answer this question, we have to think logically by answering a few criteria questions in our head.</a:t>
            </a:r>
          </a:p>
          <a:p>
            <a:pPr>
              <a:buFont typeface="+mj-lt"/>
              <a:buAutoNum type="arabicPeriod"/>
            </a:pPr>
            <a:r>
              <a:rPr lang="en-AU" sz="1200" dirty="0" smtClean="0"/>
              <a:t>What are we shooting?</a:t>
            </a:r>
          </a:p>
          <a:p>
            <a:pPr>
              <a:buFont typeface="+mj-lt"/>
              <a:buAutoNum type="arabicPeriod"/>
            </a:pPr>
            <a:r>
              <a:rPr lang="en-AU" sz="1200" dirty="0"/>
              <a:t>Who or what are the images going to be used for?</a:t>
            </a:r>
          </a:p>
          <a:p>
            <a:pPr>
              <a:buFont typeface="+mj-lt"/>
              <a:buAutoNum type="arabicPeriod"/>
            </a:pPr>
            <a:r>
              <a:rPr lang="en-AU" sz="1200" dirty="0"/>
              <a:t>Will I need to post produce these images</a:t>
            </a:r>
            <a:r>
              <a:rPr lang="en-AU" sz="1200" dirty="0" smtClean="0"/>
              <a:t>?</a:t>
            </a:r>
          </a:p>
          <a:p>
            <a:pPr marL="45720" indent="0">
              <a:buNone/>
            </a:pPr>
            <a:r>
              <a:rPr lang="en-AU" sz="1200" dirty="0" smtClean="0"/>
              <a:t>If we are out with the camera club and we are shooting perhaps to fulfil a competition set subject, we should be shooting in raw format because there is a good chance we’ll use these images at a later date. We are likely to carry out some post production of these images.</a:t>
            </a:r>
          </a:p>
          <a:p>
            <a:pPr marL="45720" indent="0">
              <a:buNone/>
            </a:pPr>
            <a:r>
              <a:rPr lang="en-AU" sz="1200" dirty="0" smtClean="0"/>
              <a:t>We might have been asked to shoot a friends wedding, birthday party or other event and we may want to edit some or all of the images before handing them over. We can batch process the files to JPEG if required so raw format is the way to go here.</a:t>
            </a:r>
          </a:p>
          <a:p>
            <a:pPr marL="45720" indent="0">
              <a:buNone/>
            </a:pPr>
            <a:r>
              <a:rPr lang="en-AU" sz="1200" dirty="0" smtClean="0"/>
              <a:t>However, if we were on a family holiday shooting the kids playing on the beach etc. then likely JPEG would be the best option. We are less likely to edit these images and they’ll just be shown on the computer to the relatives etc. What is the point of spending hours editing images when there really is no reason to do that for album images.</a:t>
            </a:r>
          </a:p>
          <a:p>
            <a:pPr marL="45720" indent="0">
              <a:buNone/>
            </a:pPr>
            <a:endParaRPr lang="en-AU" sz="1200" dirty="0" smtClean="0"/>
          </a:p>
          <a:p>
            <a:pPr>
              <a:buFont typeface="+mj-lt"/>
              <a:buAutoNum type="arabicPeriod"/>
            </a:pPr>
            <a:endParaRPr lang="en-AU" sz="1200" dirty="0"/>
          </a:p>
          <a:p>
            <a:pPr>
              <a:buFont typeface="+mj-lt"/>
              <a:buAutoNum type="arabicPeriod"/>
            </a:pPr>
            <a:endParaRPr lang="en-AU" sz="1200" dirty="0" smtClean="0"/>
          </a:p>
          <a:p>
            <a:pPr marL="45720" indent="0">
              <a:buNone/>
            </a:pPr>
            <a:endParaRPr lang="en-US" sz="1200" dirty="0" smtClean="0"/>
          </a:p>
        </p:txBody>
      </p:sp>
    </p:spTree>
    <p:extLst>
      <p:ext uri="{BB962C8B-B14F-4D97-AF65-F5344CB8AC3E}">
        <p14:creationId xmlns:p14="http://schemas.microsoft.com/office/powerpoint/2010/main" val="34825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50506" y="237184"/>
            <a:ext cx="9509759" cy="770522"/>
          </a:xfrm>
        </p:spPr>
        <p:txBody>
          <a:bodyPr>
            <a:normAutofit/>
          </a:bodyPr>
          <a:lstStyle/>
          <a:p>
            <a:pPr algn="l"/>
            <a:r>
              <a:rPr lang="en-US" sz="4400" dirty="0" smtClean="0"/>
              <a:t>Getting raw files onto a computer?</a:t>
            </a:r>
            <a:endParaRPr lang="en-US" sz="4400" dirty="0"/>
          </a:p>
        </p:txBody>
      </p:sp>
      <p:sp>
        <p:nvSpPr>
          <p:cNvPr id="6" name="Content Placeholder 2"/>
          <p:cNvSpPr txBox="1">
            <a:spLocks/>
          </p:cNvSpPr>
          <p:nvPr/>
        </p:nvSpPr>
        <p:spPr>
          <a:xfrm>
            <a:off x="550506" y="1250302"/>
            <a:ext cx="10758196" cy="3472527"/>
          </a:xfrm>
          <a:prstGeom prst="rect">
            <a:avLst/>
          </a:prstGeom>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AU" sz="1200" dirty="0" smtClean="0"/>
              <a:t>Raw files are uploaded in exactly the same manner as a JPEG file would be, I use Adobe Bridge to do this although there are many methods to carry out this task.</a:t>
            </a:r>
          </a:p>
          <a:p>
            <a:pPr marL="45720" indent="0">
              <a:buNone/>
            </a:pPr>
            <a:r>
              <a:rPr lang="en-AU" sz="1200" dirty="0" smtClean="0"/>
              <a:t>You can:</a:t>
            </a:r>
          </a:p>
          <a:p>
            <a:pPr>
              <a:buAutoNum type="arabicPeriod"/>
            </a:pPr>
            <a:r>
              <a:rPr lang="en-AU" sz="1200" dirty="0" smtClean="0"/>
              <a:t>Plug your camera into your computer directly using the cable supplied and use the manufacturers software to upload the images.</a:t>
            </a:r>
          </a:p>
          <a:p>
            <a:pPr>
              <a:buAutoNum type="arabicPeriod"/>
            </a:pPr>
            <a:r>
              <a:rPr lang="en-AU" sz="1200" dirty="0"/>
              <a:t>Plug your camera into your computer directly using the cable </a:t>
            </a:r>
            <a:r>
              <a:rPr lang="en-AU" sz="1200" dirty="0" smtClean="0"/>
              <a:t>supplied and transfer them by using a file management program such as Windows Explorer.</a:t>
            </a:r>
          </a:p>
          <a:p>
            <a:pPr>
              <a:buAutoNum type="arabicPeriod"/>
            </a:pPr>
            <a:r>
              <a:rPr lang="en-AU" sz="1200" dirty="0" smtClean="0"/>
              <a:t>Remove the memory card and install it into a card reader then use a program such as Bridge to transfer the files.</a:t>
            </a:r>
          </a:p>
          <a:p>
            <a:pPr>
              <a:buAutoNum type="arabicPeriod"/>
            </a:pPr>
            <a:r>
              <a:rPr lang="en-AU" sz="1200" dirty="0"/>
              <a:t>Remove the memory card and install it into a card reader </a:t>
            </a:r>
            <a:r>
              <a:rPr lang="en-AU" sz="1200" dirty="0" smtClean="0"/>
              <a:t>then </a:t>
            </a:r>
            <a:r>
              <a:rPr lang="en-AU" sz="1200" dirty="0"/>
              <a:t>transfer them by using a file management program such as Windows </a:t>
            </a:r>
            <a:r>
              <a:rPr lang="en-AU" sz="1200" dirty="0" smtClean="0"/>
              <a:t>Explorer.</a:t>
            </a:r>
          </a:p>
          <a:p>
            <a:pPr marL="45720" indent="0">
              <a:buNone/>
            </a:pPr>
            <a:r>
              <a:rPr lang="en-AU" sz="1200" dirty="0" smtClean="0"/>
              <a:t>Regardless of what option you use, the images from the camera will now have been transferred onto the computer and it is at this point that many none raw shooters struggle.</a:t>
            </a:r>
          </a:p>
          <a:p>
            <a:pPr marL="45720" indent="0">
              <a:buNone/>
            </a:pPr>
            <a:r>
              <a:rPr lang="en-AU" sz="1200" dirty="0" smtClean="0"/>
              <a:t>If you now navigate to these images and try to open one, this is likely what you will see:</a:t>
            </a:r>
          </a:p>
          <a:p>
            <a:pPr marL="45720" indent="0">
              <a:buNone/>
            </a:pPr>
            <a:r>
              <a:rPr lang="en-AU" sz="1200" dirty="0" smtClean="0"/>
              <a:t> </a:t>
            </a:r>
          </a:p>
          <a:p>
            <a:pPr marL="45720" indent="0">
              <a:buNone/>
            </a:pPr>
            <a:endParaRPr lang="en-AU" sz="1200" dirty="0" smtClean="0"/>
          </a:p>
          <a:p>
            <a:pPr marL="45720" indent="0">
              <a:buNone/>
            </a:pPr>
            <a:endParaRPr lang="en-US" sz="12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115" y="3992226"/>
            <a:ext cx="5047782" cy="2414537"/>
          </a:xfrm>
          <a:prstGeom prst="rect">
            <a:avLst/>
          </a:prstGeom>
        </p:spPr>
      </p:pic>
      <p:sp>
        <p:nvSpPr>
          <p:cNvPr id="3" name="TextBox 2"/>
          <p:cNvSpPr txBox="1"/>
          <p:nvPr/>
        </p:nvSpPr>
        <p:spPr>
          <a:xfrm>
            <a:off x="550506" y="4968661"/>
            <a:ext cx="5740923" cy="461665"/>
          </a:xfrm>
          <a:prstGeom prst="rect">
            <a:avLst/>
          </a:prstGeom>
          <a:noFill/>
        </p:spPr>
        <p:txBody>
          <a:bodyPr wrap="square" rtlCol="0">
            <a:spAutoFit/>
          </a:bodyPr>
          <a:lstStyle/>
          <a:p>
            <a:r>
              <a:rPr lang="en-AU" sz="1200" dirty="0" smtClean="0"/>
              <a:t>Please Note* The file extension was changed to CR7 to enable my computer to generate this message, the normal file is a CR2.</a:t>
            </a:r>
            <a:endParaRPr lang="en-AU" sz="1200" dirty="0"/>
          </a:p>
        </p:txBody>
      </p:sp>
    </p:spTree>
    <p:extLst>
      <p:ext uri="{BB962C8B-B14F-4D97-AF65-F5344CB8AC3E}">
        <p14:creationId xmlns:p14="http://schemas.microsoft.com/office/powerpoint/2010/main" val="312876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B7E3C02-E47E-4702-8BC9-1082997D9C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painting presentation (widescreen)</Template>
  <TotalTime>0</TotalTime>
  <Words>5990</Words>
  <Application>Microsoft Office PowerPoint</Application>
  <PresentationFormat>Widescreen</PresentationFormat>
  <Paragraphs>250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Georgia</vt:lpstr>
      <vt:lpstr>Ocean 16x9</vt:lpstr>
      <vt:lpstr>Post Processing for Absolute Beginners</vt:lpstr>
      <vt:lpstr>Shooting Raw &amp; Getting Images Onto Your Computer</vt:lpstr>
      <vt:lpstr>What is ‘shooting in raw’?</vt:lpstr>
      <vt:lpstr>Why should I ‘shoot in raw’?</vt:lpstr>
      <vt:lpstr>Why should I ‘shoot in raw’?</vt:lpstr>
      <vt:lpstr>Why should I ‘shoot in raw’?</vt:lpstr>
      <vt:lpstr>Why should I ‘shoot in raw’?</vt:lpstr>
      <vt:lpstr>When should I ‘shoot in raw’?</vt:lpstr>
      <vt:lpstr>Getting raw files onto a computer?</vt:lpstr>
      <vt:lpstr>Getting raw files onto a computer?</vt:lpstr>
      <vt:lpstr>Getting image storage right?</vt:lpstr>
      <vt:lpstr>Getting image storage right?</vt:lpstr>
      <vt:lpstr>Workflows?</vt:lpstr>
      <vt:lpstr>First Steps.......</vt:lpstr>
      <vt:lpstr>Adobe Bridge </vt:lpstr>
      <vt:lpstr>Adobe Camera Raw </vt:lpstr>
      <vt:lpstr>Adobe Photoshop </vt:lpstr>
      <vt:lpstr>Managing files using Adobe Bridge</vt:lpstr>
      <vt:lpstr>Keywords in Adobe Bridge</vt:lpstr>
      <vt:lpstr>Keywords in Adobe Bridge</vt:lpstr>
      <vt:lpstr>Keywords in Adobe Bridge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2017-06-13T09:02:25Z</dcterms:created>
  <dcterms:modified xsi:type="dcterms:W3CDTF">2017-07-10T11:28:19Z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TC028952569991</vt:lpwstr>
  </property>
</Properties>
</file>