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313" r:id="rId3"/>
    <p:sldId id="312" r:id="rId4"/>
    <p:sldId id="263" r:id="rId5"/>
    <p:sldId id="273" r:id="rId6"/>
    <p:sldId id="256" r:id="rId7"/>
    <p:sldId id="259" r:id="rId8"/>
    <p:sldId id="265" r:id="rId9"/>
    <p:sldId id="267" r:id="rId10"/>
    <p:sldId id="274" r:id="rId11"/>
    <p:sldId id="276" r:id="rId12"/>
    <p:sldId id="272" r:id="rId13"/>
    <p:sldId id="315" r:id="rId14"/>
    <p:sldId id="314" r:id="rId15"/>
    <p:sldId id="292" r:id="rId16"/>
    <p:sldId id="283" r:id="rId17"/>
    <p:sldId id="306" r:id="rId18"/>
    <p:sldId id="285" r:id="rId19"/>
    <p:sldId id="308" r:id="rId20"/>
    <p:sldId id="287" r:id="rId21"/>
    <p:sldId id="316" r:id="rId22"/>
    <p:sldId id="301" r:id="rId23"/>
    <p:sldId id="289" r:id="rId24"/>
    <p:sldId id="317" r:id="rId25"/>
    <p:sldId id="302" r:id="rId26"/>
    <p:sldId id="290" r:id="rId27"/>
    <p:sldId id="318" r:id="rId28"/>
    <p:sldId id="293" r:id="rId29"/>
    <p:sldId id="294" r:id="rId30"/>
    <p:sldId id="296" r:id="rId31"/>
    <p:sldId id="298" r:id="rId32"/>
    <p:sldId id="299" r:id="rId33"/>
    <p:sldId id="300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110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B32CED-9EEA-402A-A245-7539B8D64F0E}" type="datetime1">
              <a:rPr lang="en-US" altLang="en-US"/>
              <a:pPr/>
              <a:t>3/2/2017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28A37-8BF1-497A-B253-C6C5F9595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4801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655CC6-56A5-4C25-9864-D8D7081DE23B}" type="datetime1">
              <a:rPr lang="en-US" altLang="en-US"/>
              <a:pPr/>
              <a:t>3/2/2017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2008C-8A80-4231-8632-704B31E0C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4435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9F123-6F07-42A2-8ECA-B6D946C0C729}" type="datetime1">
              <a:rPr lang="en-US" altLang="en-US"/>
              <a:pPr/>
              <a:t>3/2/2017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A2B5-05A6-4C55-ADB9-3CA2CCBBE7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0031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44E754-49FA-47A7-B24F-FEF2B8223621}" type="datetime1">
              <a:rPr lang="en-US" altLang="en-US"/>
              <a:pPr/>
              <a:t>3/2/2017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947E3-13B9-4C96-A4B9-769C98C55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1441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499723-29B2-4C00-9B0B-F8C06F19115C}" type="datetime1">
              <a:rPr lang="en-US" altLang="en-US"/>
              <a:pPr/>
              <a:t>3/2/2017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D488D-1F6A-436A-97A4-DC5CAE4DF9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5737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7E107F-ED17-4F0F-9292-997AE76BC1D7}" type="datetime1">
              <a:rPr lang="en-US" altLang="en-US"/>
              <a:pPr/>
              <a:t>3/2/2017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1E6CF-7247-4E99-9F35-DEDF86C84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50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F3A7A-4973-4AC9-9BB5-70C996D45AEC}" type="datetime1">
              <a:rPr lang="en-US" altLang="en-US"/>
              <a:pPr/>
              <a:t>3/2/2017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AACD8-E08A-4BF1-B821-EFEDB7787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2553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764F9C-FAAC-4336-82A2-FAAB6DDC2335}" type="datetime1">
              <a:rPr lang="en-US" altLang="en-US"/>
              <a:pPr/>
              <a:t>3/2/2017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7CCC3-2737-4854-A6C4-C90B3B0B26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4598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42720-C051-4BE9-803F-4313FB01FB39}" type="datetime1">
              <a:rPr lang="en-US" altLang="en-US"/>
              <a:pPr/>
              <a:t>3/2/2017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E3B91-402C-44E8-B790-1C8766B94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1885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C2AB75-8FEB-4FA4-9B91-179E32446B0D}" type="datetime1">
              <a:rPr lang="en-US" altLang="en-US"/>
              <a:pPr/>
              <a:t>3/2/2017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F9351-02BC-4869-AE95-488D8CC45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0834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B7BF56-27FE-4860-8F96-8483DD3F35D6}" type="datetime1">
              <a:rPr lang="en-US" altLang="en-US"/>
              <a:pPr/>
              <a:t>3/2/2017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08779-E8D2-4260-A9C2-8E0E30F4C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9492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6BCCC633-FE12-4796-AE56-50540A7FAC92}" type="datetime1">
              <a:rPr lang="en-US" altLang="en-US"/>
              <a:pPr/>
              <a:t>3/2/2017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295D1CE3-A4FB-4D53-9D12-27B149F19E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4838700"/>
          </a:xfrm>
        </p:spPr>
        <p:txBody>
          <a:bodyPr/>
          <a:lstStyle/>
          <a:p>
            <a:pPr eaLnBrk="1" hangingPunct="1"/>
            <a:r>
              <a:rPr lang="en-US" altLang="en-US" sz="5400" smtClean="0">
                <a:ea typeface="ＭＳ Ｐゴシック" panose="020B0600070205080204" pitchFamily="34" charset="-128"/>
              </a:rPr>
              <a:t>EXHIBITIONS</a:t>
            </a:r>
            <a:br>
              <a:rPr lang="en-US" altLang="en-US" sz="5400" smtClean="0">
                <a:ea typeface="ＭＳ Ｐゴシック" panose="020B0600070205080204" pitchFamily="34" charset="-128"/>
              </a:rPr>
            </a:br>
            <a:r>
              <a:rPr lang="en-US" altLang="en-US" sz="5400" smtClean="0">
                <a:ea typeface="ＭＳ Ｐゴシック" panose="020B0600070205080204" pitchFamily="34" charset="-128"/>
              </a:rPr>
              <a:t>AND</a:t>
            </a:r>
            <a:br>
              <a:rPr lang="en-US" altLang="en-US" sz="5400" smtClean="0">
                <a:ea typeface="ＭＳ Ｐゴシック" panose="020B0600070205080204" pitchFamily="34" charset="-128"/>
              </a:rPr>
            </a:br>
            <a:r>
              <a:rPr lang="en-US" altLang="en-US" sz="5400" smtClean="0">
                <a:ea typeface="ＭＳ Ｐゴシック" panose="020B0600070205080204" pitchFamily="34" charset="-128"/>
              </a:rPr>
              <a:t>HONOURS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90"/>
                </a:solidFill>
                <a:ea typeface="ＭＳ Ｐゴシック" panose="020B0600070205080204" pitchFamily="34" charset="-128"/>
              </a:rPr>
              <a:t>Photographic Society of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5613"/>
            <a:ext cx="8229600" cy="4699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http://www.psa-photo.org/</a:t>
            </a: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en-US" sz="20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smtClean="0">
                <a:ea typeface="ＭＳ Ｐゴシック" panose="020B0600070205080204" pitchFamily="34" charset="-128"/>
              </a:rPr>
              <a:t>Commonly known as “PSA”.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smtClean="0">
                <a:ea typeface="ＭＳ Ｐゴシック" panose="020B0600070205080204" pitchFamily="34" charset="-128"/>
              </a:rPr>
              <a:t>PSA are a club. They are the USA’s national photographic society similar to the Australian Photographic Society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smtClean="0">
                <a:ea typeface="ＭＳ Ｐゴシック" panose="020B0600070205080204" pitchFamily="34" charset="-128"/>
              </a:rPr>
              <a:t>Acceptances into PSA approved international salons count towards Australian Photographic Society Honours.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smtClean="0">
                <a:ea typeface="ＭＳ Ｐゴシック" panose="020B0600070205080204" pitchFamily="34" charset="-128"/>
              </a:rPr>
              <a:t>They have a worldwide membership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smtClean="0">
                <a:ea typeface="ＭＳ Ｐゴシック" panose="020B0600070205080204" pitchFamily="34" charset="-128"/>
              </a:rPr>
              <a:t>They maintain a worldwide Who’s Who list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smtClean="0">
                <a:ea typeface="ＭＳ Ｐゴシック" panose="020B0600070205080204" pitchFamily="34" charset="-128"/>
              </a:rPr>
              <a:t>Their honours are recognised worldwide. You must be a PSA member whilst you gain your acceptances in order to count them for PSA honours.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smtClean="0">
                <a:ea typeface="ＭＳ Ｐゴシック" panose="020B0600070205080204" pitchFamily="34" charset="-128"/>
              </a:rPr>
              <a:t>Only acceptances in PSA approved exhibitions (not all sections are necessarily approved) count for PSA Honours.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12713" y="19446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22533" name="Picture 4" descr="photographic-society-of-americ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479550"/>
            <a:ext cx="14779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reen shot 2017-02-27 at 2.57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13"/>
            <a:ext cx="914400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creen shot 2017-02-27 at 2.5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l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563688"/>
            <a:ext cx="151288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90"/>
                </a:solidFill>
                <a:ea typeface="ＭＳ Ｐゴシック" panose="020B0600070205080204" pitchFamily="34" charset="-128"/>
              </a:rPr>
              <a:t>Global Photographic Union</a:t>
            </a: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457200" y="2073275"/>
            <a:ext cx="82296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http://gpuphoto.com/</a:t>
            </a:r>
          </a:p>
          <a:p>
            <a:pPr eaLnBrk="1" hangingPunct="1"/>
            <a:endParaRPr lang="en-US" altLang="en-US" sz="18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/>
              <a:t>Probably best described as a worldwide club.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/>
              <a:t>GPU is formed for those photographers who wish to take part in a truly international organisation where photographic art allows and encourages cultural exchange.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/>
              <a:t>Individual people join this organisation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/>
              <a:t>Workshops, photo festivals, exchange trips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/>
              <a:t>They have their own honours system for members which are known as Crowns, VIP and Title Distinctions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/>
              <a:t>Like FIAP and PSA, honours are earned by acceptances in GPU licenced salons.</a:t>
            </a:r>
          </a:p>
          <a:p>
            <a:pPr eaLnBrk="1" hangingPunct="1"/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Screen shot 2017-02-27 at 3.37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0"/>
            <a:ext cx="91440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5512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000090"/>
                </a:solidFill>
                <a:ea typeface="ＭＳ Ｐゴシック" panose="020B0600070205080204" pitchFamily="34" charset="-128"/>
              </a:rPr>
              <a:t>Australian Photographic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4350"/>
            <a:ext cx="8229600" cy="4056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Commonly known as “APS”.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APS is a national photographic club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Australia’s National Photographic Federation that is affiliated with FIAP.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You don’t have to be Australian or living in Australia to be a member.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Annual Convention known as APSCON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Skill and service honours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You must be an APS member to gain your APS honours. Acceptances gained prior to membership can be counted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Acceptances into APS approved National and International salons count towards Australian Photographic Society Honours.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Only acceptances in exhibitions approved by at least one of the following organisations may be counted for APS honours.</a:t>
            </a: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800" smtClean="0">
                <a:ea typeface="ＭＳ Ｐゴシック" panose="020B0600070205080204" pitchFamily="34" charset="-128"/>
              </a:rPr>
              <a:t>APS, FIAP, PSA, GPU, PSNZ (New Zealand), RPS (Royal Photographic Soc., England), </a:t>
            </a: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800" smtClean="0">
                <a:ea typeface="ＭＳ Ｐゴシック" panose="020B0600070205080204" pitchFamily="34" charset="-128"/>
              </a:rPr>
              <a:t>UPI (United Photographers International)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438275" y="1200150"/>
            <a:ext cx="595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FFFFFF"/>
                </a:solidFill>
              </a:rPr>
              <a:t>http://www.a-p-s.org.au/</a:t>
            </a:r>
          </a:p>
        </p:txBody>
      </p:sp>
      <p:pic>
        <p:nvPicPr>
          <p:cNvPr id="2765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2176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creen shot 2017-02-27 at 8.5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"/>
            <a:ext cx="91440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Screen shot 2017-02-27 at 8.54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63"/>
            <a:ext cx="91440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creen shot 2017-02-27 at 8.56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"/>
            <a:ext cx="91440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Screen shot 2017-02-27 at 5.2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91440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Why Enter National &amp; International Exhibitions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459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500" smtClean="0">
                <a:ea typeface="ＭＳ Ｐゴシック" panose="020B0600070205080204" pitchFamily="34" charset="-128"/>
              </a:rPr>
              <a:t>Inspiration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500" smtClean="0">
                <a:ea typeface="ＭＳ Ｐゴシック" panose="020B0600070205080204" pitchFamily="34" charset="-128"/>
              </a:rPr>
              <a:t>Pushes your boundaries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500" smtClean="0">
                <a:ea typeface="ＭＳ Ｐゴシック" panose="020B0600070205080204" pitchFamily="34" charset="-128"/>
              </a:rPr>
              <a:t>Goals such as achieving honours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500" smtClean="0">
                <a:ea typeface="ＭＳ Ｐゴシック" panose="020B0600070205080204" pitchFamily="34" charset="-128"/>
              </a:rPr>
              <a:t>Team spirit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90"/>
                </a:solidFill>
                <a:ea typeface="ＭＳ Ｐゴシック" panose="020B0600070205080204" pitchFamily="34" charset="-128"/>
              </a:rPr>
              <a:t>Where and How to Get Started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669925" y="1333500"/>
            <a:ext cx="78041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Easiest to start with Australian National and International Salons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Organise to do your first entries with an experienced entrant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Enter as a group in a salon that has club awards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Entry help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Group discounts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Club awards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Team spirit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Postal costs shared if print entry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Find a salon that offers a set subject that suits your strengths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Helpful to have a paypal account for entry fee payment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Don’t underestimate time needed to prepare entries!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Make sure you enter some print salons as well as the digital ones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Look for salons with good catalogues – FIAP stars 3 and over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Don’t enter any image that has obvious faults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Be meticulous in polishing your images for entry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Don’t retire an image unless rejected at least 3 times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Work towards entering in lots of countries – your results may vary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creen shot 2017-02-27 at 9.14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2338"/>
            <a:ext cx="91440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2286000" y="338138"/>
            <a:ext cx="4545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/>
              <a:t>http://www.vigex.org.au/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creen shot 2017-02-27 at 9.19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622300" y="184150"/>
            <a:ext cx="7764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/>
              <a:t>http://maitlandsalon.myphotoclub.com.au/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2349500" y="233363"/>
            <a:ext cx="434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/>
              <a:t>http://www.siep.org.au/</a:t>
            </a:r>
          </a:p>
        </p:txBody>
      </p:sp>
      <p:pic>
        <p:nvPicPr>
          <p:cNvPr id="35843" name="Picture 3" descr="Screen shot 2017-02-27 at 9.21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31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creen shot 2017-02-27 at 9.23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50"/>
            <a:ext cx="91440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647700" y="193675"/>
            <a:ext cx="7827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/>
              <a:t>http://sydney-harbour-international.org.au/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creen shot 2017-02-27 at 9.2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700"/>
            <a:ext cx="91440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1295400" y="173038"/>
            <a:ext cx="6480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/>
              <a:t>http://www.queensland-photo.com/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creen shot 2017-02-27 at 9.30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91440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130175" y="225425"/>
            <a:ext cx="8866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/>
              <a:t>http://www.redlandscameraclub.org.au/exhibitions.html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creen shot 2017-02-27 at 9.3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91440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361950" y="287338"/>
            <a:ext cx="8431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http://www.a-p-s.org.au/index.php/exhibition/adelaide-av-fest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35087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Golden Guidelines</a:t>
            </a:r>
            <a:br>
              <a:rPr lang="en-US" altLang="en-US" sz="360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360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for Exhibition Entrants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739900"/>
            <a:ext cx="8229600" cy="4756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Essential to maintain careful records of results – use APS and FIAP forms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Must title your image – unique title among your images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Image title MUST remain identical throughout that image’s exhibition history, ie image title is image ID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Keep titles short as salons have character limits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An image converted between Mono &amp; Colour is considered to be the same image.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Check results in catalogue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Must keep catalogues as they are your proof of results - bookmark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Must download web catalogues asap &amp; back  them up.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If an image has been accepted into an exhibition, it may never be entered in that same exhibition in future years.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Cheating, plagiarism or breaking section rules such as those in Nature section can result in an entrant being added to the FIAP Red List or the PSA Sanction list.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137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APS Skill Honours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54419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 smtClean="0">
                <a:ea typeface="ＭＳ Ｐゴシック" panose="020B0600070205080204" pitchFamily="34" charset="-128"/>
              </a:rPr>
              <a:t>Must be an APS to apply for APS Skill Honours.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 smtClean="0">
                <a:ea typeface="ＭＳ Ｐゴシック" panose="020B0600070205080204" pitchFamily="34" charset="-128"/>
              </a:rPr>
              <a:t>May be gained by Exhibition achievements or Panel assessment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 smtClean="0">
                <a:ea typeface="ＭＳ Ｐゴシック" panose="020B0600070205080204" pitchFamily="34" charset="-128"/>
              </a:rPr>
              <a:t>Applications Close on 31</a:t>
            </a:r>
            <a:r>
              <a:rPr lang="en-US" altLang="en-US" sz="1800" baseline="30000" smtClean="0">
                <a:ea typeface="ＭＳ Ｐゴシック" panose="020B0600070205080204" pitchFamily="34" charset="-128"/>
              </a:rPr>
              <a:t>st</a:t>
            </a:r>
            <a:r>
              <a:rPr lang="en-US" altLang="en-US" sz="1800" smtClean="0">
                <a:ea typeface="ＭＳ Ｐゴシック" panose="020B0600070205080204" pitchFamily="34" charset="-128"/>
              </a:rPr>
              <a:t> March each year.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endParaRPr lang="en-US" altLang="en-US" sz="8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1800" b="1" u="sng" smtClean="0">
                <a:ea typeface="ＭＳ Ｐゴシック" panose="020B0600070205080204" pitchFamily="34" charset="-128"/>
              </a:rPr>
              <a:t>EXHIBITION SYSTEM 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1800" b="1" smtClean="0">
                <a:ea typeface="ＭＳ Ｐゴシック" panose="020B0600070205080204" pitchFamily="34" charset="-128"/>
              </a:rPr>
              <a:t>Via acceptances and awards in exhibitions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1800" b="1" u="sng" smtClean="0">
                <a:ea typeface="ＭＳ Ｐゴシック" panose="020B0600070205080204" pitchFamily="34" charset="-128"/>
              </a:rPr>
              <a:t>PANEL SYSTEM 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1800" b="1" smtClean="0">
                <a:ea typeface="ＭＳ Ｐゴシック" panose="020B0600070205080204" pitchFamily="34" charset="-128"/>
              </a:rPr>
              <a:t>Via submission of a set of images to a panel of assessors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b="1" u="sng" smtClean="0">
                <a:ea typeface="ＭＳ Ｐゴシック" panose="020B0600070205080204" pitchFamily="34" charset="-128"/>
              </a:rPr>
              <a:t>HONOURS LEVELS</a:t>
            </a:r>
          </a:p>
          <a:p>
            <a:pPr eaLnBrk="1" hangingPunct="1"/>
            <a:r>
              <a:rPr lang="en-US" altLang="en-US" sz="1800" b="1" smtClean="0">
                <a:ea typeface="ＭＳ Ｐゴシック" panose="020B0600070205080204" pitchFamily="34" charset="-128"/>
              </a:rPr>
              <a:t>LAPS  (Licentiate Australian Photographic Society)</a:t>
            </a:r>
          </a:p>
          <a:p>
            <a:pPr eaLnBrk="1" hangingPunct="1"/>
            <a:r>
              <a:rPr lang="en-US" altLang="en-US" sz="1800" b="1" smtClean="0">
                <a:ea typeface="ＭＳ Ｐゴシック" panose="020B0600070205080204" pitchFamily="34" charset="-128"/>
              </a:rPr>
              <a:t>AAPS (Associate Australian Photographic Society)</a:t>
            </a:r>
          </a:p>
          <a:p>
            <a:pPr eaLnBrk="1" hangingPunct="1"/>
            <a:r>
              <a:rPr lang="en-US" altLang="en-US" sz="1800" b="1" smtClean="0">
                <a:ea typeface="ＭＳ Ｐゴシック" panose="020B0600070205080204" pitchFamily="34" charset="-128"/>
              </a:rPr>
              <a:t>FAPS (Fellow Australian Photographic Society)</a:t>
            </a:r>
          </a:p>
          <a:p>
            <a:pPr eaLnBrk="1" hangingPunct="1"/>
            <a:r>
              <a:rPr lang="en-US" altLang="en-US" sz="1800" b="1" smtClean="0">
                <a:ea typeface="ＭＳ Ｐゴシック" panose="020B0600070205080204" pitchFamily="34" charset="-128"/>
              </a:rPr>
              <a:t>MAPS (Master Australian Photographic Society)</a:t>
            </a:r>
          </a:p>
          <a:p>
            <a:pPr eaLnBrk="1" hangingPunct="1"/>
            <a:r>
              <a:rPr lang="en-US" altLang="en-US" sz="1800" b="1" smtClean="0">
                <a:ea typeface="ＭＳ Ｐゴシック" panose="020B0600070205080204" pitchFamily="34" charset="-128"/>
              </a:rPr>
              <a:t>GMAPS (Grand Master Australian Photographic Society)  - Exh system only</a:t>
            </a:r>
          </a:p>
          <a:p>
            <a:pPr eaLnBrk="1" hangingPunct="1"/>
            <a:r>
              <a:rPr lang="en-US" altLang="en-US" sz="1800" b="1" smtClean="0">
                <a:ea typeface="ＭＳ Ｐゴシック" panose="020B0600070205080204" pitchFamily="34" charset="-128"/>
              </a:rPr>
              <a:t>APSEM (Australian Photographic Society Exhibitors Medal_ - Exh system only</a:t>
            </a:r>
          </a:p>
          <a:p>
            <a:pPr eaLnBrk="1" hangingPunct="1"/>
            <a:r>
              <a:rPr lang="en-US" altLang="en-US" sz="1800" b="1" smtClean="0">
                <a:ea typeface="ＭＳ Ｐゴシック" panose="020B0600070205080204" pitchFamily="34" charset="-128"/>
              </a:rPr>
              <a:t>Documents are on APS Website</a:t>
            </a:r>
          </a:p>
          <a:p>
            <a:pPr eaLnBrk="1" hangingPunct="1"/>
            <a:endParaRPr lang="en-US" altLang="en-US" sz="1800" b="1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 b="1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BASICS ABOUT EXHIBITIONS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500" smtClean="0">
                <a:ea typeface="ＭＳ Ｐゴシック" panose="020B0600070205080204" pitchFamily="34" charset="-128"/>
              </a:rPr>
              <a:t>Run as competitions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500" smtClean="0">
                <a:ea typeface="ＭＳ Ｐゴシック" panose="020B0600070205080204" pitchFamily="34" charset="-128"/>
              </a:rPr>
              <a:t>National Exhibitions – Open only to entrants within that country or members of that organisation, eg APS National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500" smtClean="0">
                <a:ea typeface="ＭＳ Ｐゴシック" panose="020B0600070205080204" pitchFamily="34" charset="-128"/>
              </a:rPr>
              <a:t>International Exhibition – Open to entrants anywhere in the world.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500" smtClean="0">
                <a:ea typeface="ＭＳ Ｐゴシック" panose="020B0600070205080204" pitchFamily="34" charset="-128"/>
              </a:rPr>
              <a:t>“Acceptance” – any image selected by the judges, from the competition entries, to be exhibited as part of the exhibition. 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500" smtClean="0">
                <a:ea typeface="ＭＳ Ｐゴシック" panose="020B0600070205080204" pitchFamily="34" charset="-128"/>
              </a:rPr>
              <a:t>“Award” – an award is deemed to be anything higher than a basic acceptance, eg Merits, Medals, Diplomas, HC’s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FIAP often change requirements during the year.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Australian Applications must be lodged with the APS Coordinator of FIAP Distinctions by 28</a:t>
            </a:r>
            <a:r>
              <a:rPr lang="en-US" altLang="en-US" sz="2400" baseline="30000" smtClean="0">
                <a:ea typeface="ＭＳ Ｐゴシック" panose="020B0600070205080204" pitchFamily="34" charset="-128"/>
              </a:rPr>
              <a:t>th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February each year.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New forms made available around December.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APS contacts for both APS and FIAP honours are published in APS E-News in the December and January editions.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Register for upcoming year’s FIAP applications either via the APS website or direct to the Coordinator of FIAP Distinctions on the APS Honours Sub Committee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Documents are on APS website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All but MFIAP are gained by exhibition achievements</a:t>
            </a:r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362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63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mtClean="0">
                <a:solidFill>
                  <a:srgbClr val="000063"/>
                </a:solidFill>
                <a:ea typeface="ＭＳ Ｐゴシック" panose="020B0600070205080204" pitchFamily="34" charset="-128"/>
              </a:rPr>
            </a:br>
            <a:r>
              <a:rPr lang="en-US" altLang="en-US" sz="360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FIAP Distinctions</a:t>
            </a:r>
            <a:r>
              <a:rPr lang="en-US" altLang="en-US" i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i="1" smtClean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en-US" altLang="en-US" smtClean="0">
              <a:solidFill>
                <a:srgbClr val="000063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11430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63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mtClean="0">
                <a:solidFill>
                  <a:srgbClr val="000063"/>
                </a:solidFill>
                <a:ea typeface="ＭＳ Ｐゴシック" panose="020B0600070205080204" pitchFamily="34" charset="-128"/>
              </a:rPr>
            </a:br>
            <a:r>
              <a:rPr lang="en-US" altLang="en-US" sz="4000" smtClean="0">
                <a:solidFill>
                  <a:srgbClr val="000063"/>
                </a:solidFill>
                <a:ea typeface="ＭＳ Ｐゴシック" panose="020B0600070205080204" pitchFamily="34" charset="-128"/>
              </a:rPr>
              <a:t>FIAP Distinctions</a:t>
            </a:r>
            <a:r>
              <a:rPr lang="en-US" altLang="en-US" i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i="1" smtClean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en-US" altLang="en-US" smtClean="0">
              <a:solidFill>
                <a:srgbClr val="00006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01600" y="1276350"/>
            <a:ext cx="8915400" cy="55816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400" b="1" smtClean="0">
                <a:ea typeface="ＭＳ Ｐゴシック" panose="020B0600070205080204" pitchFamily="34" charset="-128"/>
              </a:rPr>
              <a:t>AFIAP</a:t>
            </a:r>
            <a:r>
              <a:rPr lang="en-US" altLang="en-US" b="1" smtClean="0">
                <a:ea typeface="ＭＳ Ｐゴシック" panose="020B0600070205080204" pitchFamily="34" charset="-128"/>
              </a:rPr>
              <a:t> </a:t>
            </a:r>
            <a:r>
              <a:rPr lang="en-US" altLang="en-US" sz="1800" b="1" smtClean="0">
                <a:ea typeface="ＭＳ Ｐゴシック" panose="020B0600070205080204" pitchFamily="34" charset="-128"/>
              </a:rPr>
              <a:t>(Artiste Fédération Internationale de l'Art Photographique)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400" b="1" smtClean="0">
                <a:ea typeface="ＭＳ Ｐゴシック" panose="020B0600070205080204" pitchFamily="34" charset="-128"/>
              </a:rPr>
              <a:t>EFIAP </a:t>
            </a:r>
            <a:r>
              <a:rPr lang="en-US" altLang="en-US" sz="1800" b="1" smtClean="0">
                <a:ea typeface="ＭＳ Ｐゴシック" panose="020B0600070205080204" pitchFamily="34" charset="-128"/>
              </a:rPr>
              <a:t>(Excellence Fédération Internationale de l'Art Photographique)</a:t>
            </a:r>
            <a:endParaRPr lang="en-US" altLang="en-US" sz="18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400" b="1" smtClean="0">
                <a:ea typeface="ＭＳ Ｐゴシック" panose="020B0600070205080204" pitchFamily="34" charset="-128"/>
              </a:rPr>
              <a:t>EFIAP Levels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1600" b="1" smtClean="0">
                <a:ea typeface="ＭＳ Ｐゴシック" panose="020B0600070205080204" pitchFamily="34" charset="-128"/>
              </a:rPr>
              <a:t>EFIAP/b – Excellence FIAP Bronze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1600" b="1" smtClean="0">
                <a:ea typeface="ＭＳ Ｐゴシック" panose="020B0600070205080204" pitchFamily="34" charset="-128"/>
              </a:rPr>
              <a:t>EFIAP/s – Excellence FIAP Silver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1600" b="1" smtClean="0">
                <a:ea typeface="ＭＳ Ｐゴシック" panose="020B0600070205080204" pitchFamily="34" charset="-128"/>
              </a:rPr>
              <a:t>EFIAP/g -  Excellence FIAP Gold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1600" b="1" smtClean="0">
                <a:ea typeface="ＭＳ Ｐゴシック" panose="020B0600070205080204" pitchFamily="34" charset="-128"/>
              </a:rPr>
              <a:t>EFIAP/p – Excellence FIAP Platinum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1600" b="1" smtClean="0">
                <a:ea typeface="ＭＳ Ｐゴシック" panose="020B0600070205080204" pitchFamily="34" charset="-128"/>
              </a:rPr>
              <a:t>EFIAP/d1 - Excellence FIAP Diamond 1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1600" b="1" smtClean="0">
                <a:ea typeface="ＭＳ Ｐゴシック" panose="020B0600070205080204" pitchFamily="34" charset="-128"/>
              </a:rPr>
              <a:t>EFIAP/d2 - Excellence FIAP Diamond 2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1600" b="1" smtClean="0">
                <a:ea typeface="ＭＳ Ｐゴシック" panose="020B0600070205080204" pitchFamily="34" charset="-128"/>
              </a:rPr>
              <a:t>EFIAP/d3 - Excellence FIAP Diamond 3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400" b="1" smtClean="0">
                <a:ea typeface="ＭＳ Ｐゴシック" panose="020B0600070205080204" pitchFamily="34" charset="-128"/>
              </a:rPr>
              <a:t>MFIAP </a:t>
            </a:r>
            <a:r>
              <a:rPr lang="en-US" altLang="en-US" sz="1800" b="1" smtClean="0">
                <a:ea typeface="ＭＳ Ｐゴシック" panose="020B0600070205080204" pitchFamily="34" charset="-128"/>
              </a:rPr>
              <a:t>(Master Fédération Internationale de l'Art Photographique)</a:t>
            </a:r>
          </a:p>
          <a:p>
            <a:pPr eaLnBrk="1" hangingPunct="1"/>
            <a:r>
              <a:rPr lang="en-US" altLang="en-US" sz="1800" smtClean="0">
                <a:ea typeface="ＭＳ Ｐゴシック" panose="020B0600070205080204" pitchFamily="34" charset="-128"/>
              </a:rPr>
              <a:t>Cohesive set of 20 prints</a:t>
            </a:r>
            <a:endParaRPr lang="en-AU" altLang="en-US" sz="180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Use of Skill Honours/Distinctions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May be shown on personal letterheads and business cards.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May be shown on entry forms where you are judging the competition.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May be indicated on entry forms when entering a competition. At the exhibition’s discretion this may get shown after your name in catalogues with your exhibition results.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Push Your Boundaries!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44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Entering exhibitions - the single biggest factor that helped me improve my photography!!!</a:t>
            </a:r>
          </a:p>
          <a:p>
            <a:pPr lvl="2"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Goals</a:t>
            </a:r>
          </a:p>
          <a:p>
            <a:pPr lvl="2"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Inspiration</a:t>
            </a:r>
          </a:p>
          <a:p>
            <a:pPr lvl="2"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Attention to detail in your images</a:t>
            </a:r>
          </a:p>
          <a:p>
            <a:pPr lvl="2"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Camaraderie with fellow club members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PHOTOGRAPHIC ORGANISATIONS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8" y="3302000"/>
            <a:ext cx="8229600" cy="27606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200" smtClean="0">
                <a:ea typeface="ＭＳ Ｐゴシック" panose="020B0600070205080204" pitchFamily="34" charset="-128"/>
              </a:rPr>
              <a:t>Australian Photographic Society - APS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200" smtClean="0">
                <a:ea typeface="ＭＳ Ｐゴシック" panose="020B0600070205080204" pitchFamily="34" charset="-128"/>
              </a:rPr>
              <a:t>International Federation of Photographic Art - FIAP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200" smtClean="0">
                <a:ea typeface="ＭＳ Ｐゴシック" panose="020B0600070205080204" pitchFamily="34" charset="-128"/>
              </a:rPr>
              <a:t>Photographic Society of America - PSA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200" smtClean="0">
                <a:ea typeface="ＭＳ Ｐゴシック" panose="020B0600070205080204" pitchFamily="34" charset="-128"/>
              </a:rPr>
              <a:t>Global Photographic Union – GPU (Formerly known as UPI)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200" smtClean="0">
                <a:ea typeface="ＭＳ Ｐゴシック" panose="020B0600070205080204" pitchFamily="34" charset="-128"/>
              </a:rPr>
              <a:t>Royal Photographic Society – RPS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200" smtClean="0">
                <a:ea typeface="ＭＳ Ｐゴシック" panose="020B0600070205080204" pitchFamily="34" charset="-128"/>
              </a:rPr>
              <a:t>Victorian Association of Photographic Societies – VAPS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endParaRPr lang="en-US" altLang="en-US" sz="2200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631825" y="1066800"/>
            <a:ext cx="7519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AU" altLang="en-US" sz="1800"/>
              <a:t>The following major organisations are the ones you are most likely to encounter if you are involved in entering exhibitions.</a:t>
            </a:r>
          </a:p>
        </p:txBody>
      </p:sp>
      <p:pic>
        <p:nvPicPr>
          <p:cNvPr id="1638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708150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logo fiap ps-u3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708150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photographic-society-of-americ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1708150"/>
            <a:ext cx="13716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l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708150"/>
            <a:ext cx="14208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8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1704975"/>
            <a:ext cx="14636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9" descr="rps-logo-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1708150"/>
            <a:ext cx="12557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8575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000090"/>
                </a:solidFill>
                <a:ea typeface="ＭＳ Ｐゴシック" panose="020B0600070205080204" pitchFamily="34" charset="-128"/>
              </a:rPr>
              <a:t>La Fédération Internationale de l'Art Photographique</a:t>
            </a:r>
            <a:endParaRPr lang="en-US" altLang="en-US" sz="3600" smtClean="0">
              <a:solidFill>
                <a:srgbClr val="00009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425"/>
            <a:ext cx="8364538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http://www.fiap.net/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endParaRPr lang="en-US" altLang="en-US" sz="18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Known in English as the International Federation of Photographic Art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Most commonly known as “FIAP”.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FIAP is an international federation which affiliates as operational members, the national associations of photography. Individual people cannot join FIAP.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Acceptances into FIAP approved international salons count towards Australian Photographic Society Honours.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Their honours, known as “Distinctions”, are recognised worldwide.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Only results in salons with FIAP Patronage can be counted towards FIAP Distinctions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You do not have to be a member of any club or organisation to apply for FIAP Distinctions.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smtClean="0">
                <a:ea typeface="ＭＳ Ｐゴシック" panose="020B0600070205080204" pitchFamily="34" charset="-128"/>
              </a:rPr>
              <a:t>FIAP Distinctions are awarded for life but can be revoked, eg Cheating</a:t>
            </a:r>
          </a:p>
        </p:txBody>
      </p:sp>
      <p:pic>
        <p:nvPicPr>
          <p:cNvPr id="17412" name="Picture 8" descr="logo fiap ps-u3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1701800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creen shot 2017-02-26 at 10.1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400"/>
            <a:ext cx="91440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Screen shot 2017-02-26 at 10.1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550"/>
            <a:ext cx="9144000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747963" y="239713"/>
            <a:ext cx="368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http://patronages.fiap.net/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creen shot 2017-02-26 at 10.20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438"/>
            <a:ext cx="91440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creen shot 2017-02-26 at 10.2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150"/>
            <a:ext cx="91440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Words>1290</Words>
  <Application>Microsoft Office PowerPoint</Application>
  <PresentationFormat>On-screen Show (4:3)</PresentationFormat>
  <Paragraphs>150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ＭＳ Ｐゴシック</vt:lpstr>
      <vt:lpstr>Calibri</vt:lpstr>
      <vt:lpstr>Office Theme</vt:lpstr>
      <vt:lpstr>EXHIBITIONS AND HONOURS</vt:lpstr>
      <vt:lpstr>Why Enter National &amp; International Exhibitions</vt:lpstr>
      <vt:lpstr>BASICS ABOUT EXHIBITIONS</vt:lpstr>
      <vt:lpstr>PHOTOGRAPHIC ORGANISATIONS</vt:lpstr>
      <vt:lpstr>La Fédération Internationale de l'Art Photographique</vt:lpstr>
      <vt:lpstr>PowerPoint Presentation</vt:lpstr>
      <vt:lpstr>PowerPoint Presentation</vt:lpstr>
      <vt:lpstr>PowerPoint Presentation</vt:lpstr>
      <vt:lpstr>PowerPoint Presentation</vt:lpstr>
      <vt:lpstr>Photographic Society of America</vt:lpstr>
      <vt:lpstr>PowerPoint Presentation</vt:lpstr>
      <vt:lpstr>PowerPoint Presentation</vt:lpstr>
      <vt:lpstr>Global Photographic Union</vt:lpstr>
      <vt:lpstr>PowerPoint Presentation</vt:lpstr>
      <vt:lpstr>Australian Photographic Society</vt:lpstr>
      <vt:lpstr>PowerPoint Presentation</vt:lpstr>
      <vt:lpstr>PowerPoint Presentation</vt:lpstr>
      <vt:lpstr>PowerPoint Presentation</vt:lpstr>
      <vt:lpstr>PowerPoint Presentation</vt:lpstr>
      <vt:lpstr>Where and How to Get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Golden Guidelines  for Exhibition Entrants</vt:lpstr>
      <vt:lpstr>APS Skill Honours</vt:lpstr>
      <vt:lpstr> FIAP Distinctions </vt:lpstr>
      <vt:lpstr> FIAP Distinctions </vt:lpstr>
      <vt:lpstr>Use of Skill Honours/Distinctions</vt:lpstr>
      <vt:lpstr>Push Your Boundaries!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Bronwen Casey</dc:creator>
  <cp:lastModifiedBy>Dave Sumner</cp:lastModifiedBy>
  <cp:revision>68</cp:revision>
  <dcterms:created xsi:type="dcterms:W3CDTF">2017-02-27T04:22:28Z</dcterms:created>
  <dcterms:modified xsi:type="dcterms:W3CDTF">2017-03-02T12:27:55Z</dcterms:modified>
</cp:coreProperties>
</file>